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Lst>
  <p:notesMasterIdLst>
    <p:notesMasterId r:id="rId61"/>
  </p:notesMasterIdLst>
  <p:handoutMasterIdLst>
    <p:handoutMasterId r:id="rId62"/>
  </p:handoutMasterIdLst>
  <p:sldIdLst>
    <p:sldId id="2604" r:id="rId3"/>
    <p:sldId id="1359" r:id="rId4"/>
    <p:sldId id="2240" r:id="rId5"/>
    <p:sldId id="2596" r:id="rId6"/>
    <p:sldId id="2633" r:id="rId7"/>
    <p:sldId id="259" r:id="rId8"/>
    <p:sldId id="260" r:id="rId9"/>
    <p:sldId id="261" r:id="rId10"/>
    <p:sldId id="262" r:id="rId11"/>
    <p:sldId id="2628" r:id="rId12"/>
    <p:sldId id="2634" r:id="rId13"/>
    <p:sldId id="2626" r:id="rId14"/>
    <p:sldId id="1371" r:id="rId15"/>
    <p:sldId id="2584" r:id="rId16"/>
    <p:sldId id="2585" r:id="rId17"/>
    <p:sldId id="2609" r:id="rId18"/>
    <p:sldId id="2586" r:id="rId19"/>
    <p:sldId id="2587" r:id="rId20"/>
    <p:sldId id="2588" r:id="rId21"/>
    <p:sldId id="2589" r:id="rId22"/>
    <p:sldId id="2223" r:id="rId23"/>
    <p:sldId id="2224" r:id="rId24"/>
    <p:sldId id="2611" r:id="rId25"/>
    <p:sldId id="2610" r:id="rId26"/>
    <p:sldId id="2612" r:id="rId27"/>
    <p:sldId id="2613" r:id="rId28"/>
    <p:sldId id="2621" r:id="rId29"/>
    <p:sldId id="2593" r:id="rId30"/>
    <p:sldId id="2594" r:id="rId31"/>
    <p:sldId id="2614" r:id="rId32"/>
    <p:sldId id="2590" r:id="rId33"/>
    <p:sldId id="2625" r:id="rId34"/>
    <p:sldId id="2631" r:id="rId35"/>
    <p:sldId id="2242" r:id="rId36"/>
    <p:sldId id="1410" r:id="rId37"/>
    <p:sldId id="2023" r:id="rId38"/>
    <p:sldId id="2293" r:id="rId39"/>
    <p:sldId id="2580" r:id="rId40"/>
    <p:sldId id="2581" r:id="rId41"/>
    <p:sldId id="2582" r:id="rId42"/>
    <p:sldId id="2632" r:id="rId43"/>
    <p:sldId id="1046" r:id="rId44"/>
    <p:sldId id="1059" r:id="rId45"/>
    <p:sldId id="1372" r:id="rId46"/>
    <p:sldId id="2597" r:id="rId47"/>
    <p:sldId id="2598" r:id="rId48"/>
    <p:sldId id="2599" r:id="rId49"/>
    <p:sldId id="2600" r:id="rId50"/>
    <p:sldId id="2601" r:id="rId51"/>
    <p:sldId id="2602" r:id="rId52"/>
    <p:sldId id="2603" r:id="rId53"/>
    <p:sldId id="2039" r:id="rId54"/>
    <p:sldId id="2623" r:id="rId55"/>
    <p:sldId id="2615" r:id="rId56"/>
    <p:sldId id="2627" r:id="rId57"/>
    <p:sldId id="568" r:id="rId58"/>
    <p:sldId id="2237" r:id="rId59"/>
    <p:sldId id="2630" r:id="rId60"/>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40" userDrawn="1">
          <p15:clr>
            <a:srgbClr val="A4A3A4"/>
          </p15:clr>
        </p15:guide>
        <p15:guide id="3"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73FEFF"/>
    <a:srgbClr val="941100"/>
    <a:srgbClr val="212121"/>
    <a:srgbClr val="005493"/>
    <a:srgbClr val="FF2F92"/>
    <a:srgbClr val="9437FF"/>
    <a:srgbClr val="ED3C64"/>
    <a:srgbClr val="00FB92"/>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87417" autoAdjust="0"/>
  </p:normalViewPr>
  <p:slideViewPr>
    <p:cSldViewPr>
      <p:cViewPr varScale="1">
        <p:scale>
          <a:sx n="80" d="100"/>
          <a:sy n="80" d="100"/>
        </p:scale>
        <p:origin x="132" y="810"/>
      </p:cViewPr>
      <p:guideLst>
        <p:guide orient="horz" pos="2480"/>
        <p:guide pos="340"/>
        <p:guide pos="2880"/>
      </p:guideLst>
    </p:cSldViewPr>
  </p:slideViewPr>
  <p:outlineViewPr>
    <p:cViewPr>
      <p:scale>
        <a:sx n="33" d="100"/>
        <a:sy n="33" d="100"/>
      </p:scale>
      <p:origin x="0" y="-5720"/>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2023/1/2</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2023/1/2</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4000" dirty="0"/>
              <a:t>结合新冠来讲。</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20</a:t>
            </a:fld>
            <a:endParaRPr lang="zh-CN" altLang="en-US"/>
          </a:p>
        </p:txBody>
      </p:sp>
    </p:spTree>
    <p:extLst>
      <p:ext uri="{BB962C8B-B14F-4D97-AF65-F5344CB8AC3E}">
        <p14:creationId xmlns:p14="http://schemas.microsoft.com/office/powerpoint/2010/main" val="2071166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问：这个进程能否搞死</a:t>
            </a:r>
            <a:r>
              <a:rPr kumimoji="1" lang="en-US" altLang="zh-CN" dirty="0"/>
              <a:t>OS?</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349133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3600" dirty="0"/>
              <a:t>2. </a:t>
            </a:r>
            <a:r>
              <a:rPr kumimoji="1" lang="zh-CN" altLang="en-US" sz="3600" dirty="0"/>
              <a:t>硬件分区</a:t>
            </a:r>
            <a:r>
              <a:rPr kumimoji="1" lang="en-US" altLang="zh-CN" sz="3600" dirty="0"/>
              <a:t>, </a:t>
            </a:r>
            <a:r>
              <a:rPr kumimoji="1" lang="zh-CN" altLang="en-US" sz="3600" dirty="0"/>
              <a:t>数据库</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30</a:t>
            </a:fld>
            <a:endParaRPr lang="zh-CN" altLang="en-US"/>
          </a:p>
        </p:txBody>
      </p:sp>
    </p:spTree>
    <p:extLst>
      <p:ext uri="{BB962C8B-B14F-4D97-AF65-F5344CB8AC3E}">
        <p14:creationId xmlns:p14="http://schemas.microsoft.com/office/powerpoint/2010/main" val="477923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3600" dirty="0"/>
              <a:t>2. </a:t>
            </a:r>
            <a:r>
              <a:rPr kumimoji="1" lang="zh-CN" altLang="en-US" sz="3600" dirty="0"/>
              <a:t>硬件分区</a:t>
            </a:r>
            <a:r>
              <a:rPr kumimoji="1" lang="en-US" altLang="zh-CN" sz="3600" dirty="0"/>
              <a:t>, </a:t>
            </a:r>
            <a:r>
              <a:rPr kumimoji="1" lang="zh-CN" altLang="en-US" sz="3600" dirty="0"/>
              <a:t>数据库</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31</a:t>
            </a:fld>
            <a:endParaRPr lang="zh-CN" altLang="en-US"/>
          </a:p>
        </p:txBody>
      </p:sp>
    </p:spTree>
    <p:extLst>
      <p:ext uri="{BB962C8B-B14F-4D97-AF65-F5344CB8AC3E}">
        <p14:creationId xmlns:p14="http://schemas.microsoft.com/office/powerpoint/2010/main" val="1587266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这里的</a:t>
            </a:r>
            <a:r>
              <a:rPr kumimoji="1" lang="en-US" altLang="zh-CN" dirty="0"/>
              <a:t>chip</a:t>
            </a:r>
            <a:r>
              <a:rPr kumimoji="1" lang="zh-CN" altLang="en-US" dirty="0"/>
              <a:t>翻译成芯片不知道是否是可以的。</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72261"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7184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6D7FE9D7-28A8-144C-9A36-CD28B8C0D993}"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72261"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2387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55</a:t>
            </a:fld>
            <a:endParaRPr lang="zh-CN" altLang="en-US"/>
          </a:p>
        </p:txBody>
      </p:sp>
    </p:spTree>
    <p:extLst>
      <p:ext uri="{BB962C8B-B14F-4D97-AF65-F5344CB8AC3E}">
        <p14:creationId xmlns:p14="http://schemas.microsoft.com/office/powerpoint/2010/main" val="106923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56</a:t>
            </a:fld>
            <a:endParaRPr kumimoji="1" lang="zh-CN" altLang="en-US"/>
          </a:p>
        </p:txBody>
      </p:sp>
    </p:spTree>
    <p:extLst>
      <p:ext uri="{BB962C8B-B14F-4D97-AF65-F5344CB8AC3E}">
        <p14:creationId xmlns:p14="http://schemas.microsoft.com/office/powerpoint/2010/main" val="2964932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automatically execute a new program once the one that was being executed had finished</a:t>
            </a:r>
          </a:p>
          <a:p>
            <a:endParaRPr kumimoji="1" lang="zh-CN" altLang="en-US" dirty="0"/>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6</a:t>
            </a:fld>
            <a:endParaRPr kumimoji="1" lang="zh-CN" altLang="en-US"/>
          </a:p>
        </p:txBody>
      </p:sp>
    </p:spTree>
    <p:extLst>
      <p:ext uri="{BB962C8B-B14F-4D97-AF65-F5344CB8AC3E}">
        <p14:creationId xmlns:p14="http://schemas.microsoft.com/office/powerpoint/2010/main" val="948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通过定义对应的指令集架构</a:t>
            </a:r>
            <a:r>
              <a:rPr lang="en-US" altLang="zh-CN" sz="1200" kern="1200" dirty="0">
                <a:solidFill>
                  <a:schemeClr val="tx1"/>
                </a:solidFill>
                <a:effectLst/>
                <a:latin typeface="+mn-lt"/>
                <a:ea typeface="+mn-ea"/>
                <a:cs typeface="+mn-cs"/>
              </a:rPr>
              <a:t>(ISA: Instruction Set Architecture)</a:t>
            </a:r>
            <a:r>
              <a:rPr lang="zh-CN" altLang="en-US" sz="1200" kern="1200" dirty="0">
                <a:solidFill>
                  <a:schemeClr val="tx1"/>
                </a:solidFill>
                <a:effectLst/>
                <a:latin typeface="+mn-lt"/>
                <a:ea typeface="+mn-ea"/>
                <a:cs typeface="+mn-cs"/>
              </a:rPr>
              <a:t>，将计 算机的架构与实现分开，从而在一套架构上可以实现多代计算机，并且 允许使用者通过定义的架构去扩展计算的例如外设等功能，这也是 </a:t>
            </a:r>
            <a:r>
              <a:rPr lang="en-US" altLang="zh-CN" sz="1200" kern="1200" dirty="0">
                <a:solidFill>
                  <a:schemeClr val="tx1"/>
                </a:solidFill>
                <a:effectLst/>
                <a:latin typeface="+mn-lt"/>
                <a:ea typeface="+mn-ea"/>
                <a:cs typeface="+mn-cs"/>
              </a:rPr>
              <a:t>80 </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IBM PC </a:t>
            </a:r>
            <a:r>
              <a:rPr lang="zh-CN" altLang="en-US" sz="1200" kern="1200" dirty="0">
                <a:solidFill>
                  <a:schemeClr val="tx1"/>
                </a:solidFill>
                <a:effectLst/>
                <a:latin typeface="+mn-lt"/>
                <a:ea typeface="+mn-ea"/>
                <a:cs typeface="+mn-cs"/>
              </a:rPr>
              <a:t>兼容机的基础。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由于指令集体系结构与具体实现的分开，</a:t>
            </a:r>
            <a:r>
              <a:rPr lang="en-US" altLang="zh-CN" sz="1200" kern="1200" dirty="0">
                <a:solidFill>
                  <a:schemeClr val="tx1"/>
                </a:solidFill>
                <a:effectLst/>
                <a:latin typeface="+mn-lt"/>
                <a:ea typeface="+mn-ea"/>
                <a:cs typeface="+mn-cs"/>
              </a:rPr>
              <a:t>IBM System/360 </a:t>
            </a:r>
            <a:r>
              <a:rPr lang="zh-CN" altLang="en-US" sz="1200" kern="1200" dirty="0">
                <a:solidFill>
                  <a:schemeClr val="tx1"/>
                </a:solidFill>
                <a:effectLst/>
                <a:latin typeface="+mn-lt"/>
                <a:ea typeface="+mn-ea"/>
                <a:cs typeface="+mn-cs"/>
              </a:rPr>
              <a:t>的成功也标 志着操作系统从面向每种计算机的定制，即每个计算机都要实现一套操 作系统，走向计算机与操作系统的解耦，从而操作系统开始进入到通用 操作系统时代。 </a:t>
            </a:r>
          </a:p>
          <a:p>
            <a:endParaRPr kumimoji="1" lang="zh-CN" altLang="en-US" dirty="0"/>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7</a:t>
            </a:fld>
            <a:endParaRPr kumimoji="1" lang="zh-CN" altLang="en-US"/>
          </a:p>
        </p:txBody>
      </p:sp>
    </p:spTree>
    <p:extLst>
      <p:ext uri="{BB962C8B-B14F-4D97-AF65-F5344CB8AC3E}">
        <p14:creationId xmlns:p14="http://schemas.microsoft.com/office/powerpoint/2010/main" val="287805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Multics: Multiplexed Information and Computing Service</a:t>
            </a:r>
          </a:p>
          <a:p>
            <a:r>
              <a:rPr kumimoji="1" lang="en-US" altLang="zh-CN" dirty="0"/>
              <a:t>Unix: </a:t>
            </a:r>
            <a:r>
              <a:rPr kumimoji="1" lang="en-US" altLang="zh-CN" dirty="0" err="1"/>
              <a:t>Uniplexed</a:t>
            </a:r>
            <a:r>
              <a:rPr kumimoji="1" lang="en-US" altLang="zh-CN" dirty="0"/>
              <a:t> Information and Computing Service</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8</a:t>
            </a:fld>
            <a:endParaRPr kumimoji="1" lang="zh-CN" altLang="en-US"/>
          </a:p>
        </p:txBody>
      </p:sp>
    </p:spTree>
    <p:extLst>
      <p:ext uri="{BB962C8B-B14F-4D97-AF65-F5344CB8AC3E}">
        <p14:creationId xmlns:p14="http://schemas.microsoft.com/office/powerpoint/2010/main" val="1216228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小偷与富裕的邻居的故事 （乔布斯传）</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9</a:t>
            </a:fld>
            <a:endParaRPr kumimoji="1" lang="zh-CN" altLang="en-US"/>
          </a:p>
        </p:txBody>
      </p:sp>
    </p:spTree>
    <p:extLst>
      <p:ext uri="{BB962C8B-B14F-4D97-AF65-F5344CB8AC3E}">
        <p14:creationId xmlns:p14="http://schemas.microsoft.com/office/powerpoint/2010/main" val="214511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31173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a:t>
            </a:fld>
            <a:endParaRPr lang="zh-CN" altLang="en-US"/>
          </a:p>
        </p:txBody>
      </p:sp>
    </p:spTree>
    <p:extLst>
      <p:ext uri="{BB962C8B-B14F-4D97-AF65-F5344CB8AC3E}">
        <p14:creationId xmlns:p14="http://schemas.microsoft.com/office/powerpoint/2010/main" val="372119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Wikipedia</a:t>
            </a:r>
            <a:r>
              <a:rPr kumimoji="1" lang="zh-CN" altLang="en-US" dirty="0"/>
              <a:t>的定义</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15</a:t>
            </a:fld>
            <a:endParaRPr lang="zh-CN" altLang="en-US"/>
          </a:p>
        </p:txBody>
      </p:sp>
    </p:spTree>
    <p:extLst>
      <p:ext uri="{BB962C8B-B14F-4D97-AF65-F5344CB8AC3E}">
        <p14:creationId xmlns:p14="http://schemas.microsoft.com/office/powerpoint/2010/main" val="167944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两者有啥区别？</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19</a:t>
            </a:fld>
            <a:endParaRPr lang="zh-CN" altLang="en-US"/>
          </a:p>
        </p:txBody>
      </p:sp>
    </p:spTree>
    <p:extLst>
      <p:ext uri="{BB962C8B-B14F-4D97-AF65-F5344CB8AC3E}">
        <p14:creationId xmlns:p14="http://schemas.microsoft.com/office/powerpoint/2010/main" val="1960278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14614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94956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6146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ea typeface="宋体" pitchFamily="2" charset="-122"/>
              </a:defRPr>
            </a:lvl1pPr>
          </a:lstStyle>
          <a:p>
            <a:fld id="{54F3100C-EB21-4948-BC96-CAC85E4C60BF}" type="datetimeFigureOut">
              <a:rPr kumimoji="1" lang="zh-CN" altLang="en-US" smtClean="0"/>
              <a:t>2023/1/2</a:t>
            </a:fld>
            <a:endParaRPr kumimoji="1" lang="zh-CN" altLang="en-US"/>
          </a:p>
        </p:txBody>
      </p:sp>
    </p:spTree>
    <p:extLst>
      <p:ext uri="{BB962C8B-B14F-4D97-AF65-F5344CB8AC3E}">
        <p14:creationId xmlns:p14="http://schemas.microsoft.com/office/powerpoint/2010/main" val="355604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93204"/>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389090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1"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g"/><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oc.sjtu.edu.cn/courses/35253"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rmAutofit/>
          </a:bodyPr>
          <a:lstStyle/>
          <a:p>
            <a:pPr>
              <a:lnSpc>
                <a:spcPct val="110000"/>
              </a:lnSpc>
            </a:pPr>
            <a:r>
              <a:rPr kumimoji="1" lang="zh-CN" altLang="en-US" sz="4800" dirty="0"/>
              <a:t>操作系统的演化</a:t>
            </a:r>
          </a:p>
        </p:txBody>
      </p:sp>
      <p:sp>
        <p:nvSpPr>
          <p:cNvPr id="6" name="副标题 5">
            <a:extLst>
              <a:ext uri="{FF2B5EF4-FFF2-40B4-BE49-F238E27FC236}">
                <a16:creationId xmlns:a16="http://schemas.microsoft.com/office/drawing/2014/main" id="{A89EB2B2-D46F-2643-A072-954E7921BC30}"/>
              </a:ext>
            </a:extLst>
          </p:cNvPr>
          <p:cNvSpPr>
            <a:spLocks noGrp="1"/>
          </p:cNvSpPr>
          <p:nvPr>
            <p:ph type="subTitle" idx="1"/>
          </p:nvPr>
        </p:nvSpPr>
        <p:spPr>
          <a:xfrm>
            <a:off x="685800" y="3412362"/>
            <a:ext cx="7772400" cy="1225020"/>
          </a:xfrm>
        </p:spPr>
        <p:txBody>
          <a:bodyPr>
            <a:noAutofit/>
          </a:bodyPr>
          <a:lstStyle/>
          <a:p>
            <a:pPr>
              <a:lnSpc>
                <a:spcPct val="150000"/>
              </a:lnSpc>
              <a:spcBef>
                <a:spcPts val="0"/>
              </a:spcBef>
            </a:pPr>
            <a:r>
              <a:rPr kumimoji="1" lang="zh-CN" altLang="en-US" sz="1800" dirty="0">
                <a:solidFill>
                  <a:schemeClr val="tx1">
                    <a:lumMod val="75000"/>
                    <a:lumOff val="25000"/>
                  </a:schemeClr>
                </a:solidFill>
              </a:rPr>
              <a:t>上海交通大学 </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 夏虞斌</a:t>
            </a:r>
            <a:endParaRPr kumimoji="1" lang="en-US" altLang="zh-CN" sz="1800" dirty="0">
              <a:solidFill>
                <a:schemeClr val="tx1">
                  <a:lumMod val="75000"/>
                  <a:lumOff val="25000"/>
                </a:schemeClr>
              </a:solidFill>
            </a:endParaRPr>
          </a:p>
          <a:p>
            <a:pPr>
              <a:lnSpc>
                <a:spcPct val="150000"/>
              </a:lnSpc>
              <a:spcBef>
                <a:spcPts val="0"/>
              </a:spcBef>
            </a:pPr>
            <a:r>
              <a:rPr kumimoji="1" lang="en-US" altLang="zh-CN" sz="1800" dirty="0">
                <a:solidFill>
                  <a:schemeClr val="tx1">
                    <a:lumMod val="50000"/>
                    <a:lumOff val="50000"/>
                  </a:schemeClr>
                </a:solidFill>
              </a:rPr>
              <a:t>https://</a:t>
            </a:r>
            <a:r>
              <a:rPr kumimoji="1" lang="en-US" altLang="zh-CN" sz="1800" dirty="0" err="1">
                <a:solidFill>
                  <a:schemeClr val="tx1">
                    <a:lumMod val="50000"/>
                    <a:lumOff val="50000"/>
                  </a:schemeClr>
                </a:solidFill>
              </a:rPr>
              <a:t>www.sjtu.edu.cn</a:t>
            </a:r>
            <a:endParaRPr kumimoji="1" lang="en" altLang="zh-CN" sz="1800" dirty="0">
              <a:solidFill>
                <a:schemeClr val="tx1">
                  <a:lumMod val="50000"/>
                  <a:lumOff val="50000"/>
                </a:schemeClr>
              </a:solidFill>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Arial" panose="020B0604020202020204"/>
              </a:rPr>
              <a:t>SE3357-1</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 操作系统（</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2022</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春）</a:t>
            </a: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54759439"/>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95F4B-58DB-9D49-8227-26C38B996CC8}"/>
              </a:ext>
            </a:extLst>
          </p:cNvPr>
          <p:cNvSpPr>
            <a:spLocks noGrp="1"/>
          </p:cNvSpPr>
          <p:nvPr>
            <p:ph type="title"/>
          </p:nvPr>
        </p:nvSpPr>
        <p:spPr/>
        <p:txBody>
          <a:bodyPr/>
          <a:lstStyle/>
          <a:p>
            <a:r>
              <a:rPr kumimoji="1" lang="zh-CN" altLang="en-US" dirty="0"/>
              <a:t>现代操作系统</a:t>
            </a:r>
          </a:p>
        </p:txBody>
      </p:sp>
      <p:sp>
        <p:nvSpPr>
          <p:cNvPr id="4" name="灯片编号占位符 3">
            <a:extLst>
              <a:ext uri="{FF2B5EF4-FFF2-40B4-BE49-F238E27FC236}">
                <a16:creationId xmlns:a16="http://schemas.microsoft.com/office/drawing/2014/main" id="{6FCF232F-AD2E-9D49-A63D-3C254C21FFC6}"/>
              </a:ext>
            </a:extLst>
          </p:cNvPr>
          <p:cNvSpPr>
            <a:spLocks noGrp="1"/>
          </p:cNvSpPr>
          <p:nvPr>
            <p:ph type="sldNum" sz="quarter" idx="12"/>
          </p:nvPr>
        </p:nvSpPr>
        <p:spPr/>
        <p:txBody>
          <a:bodyPr/>
          <a:lstStyle/>
          <a:p>
            <a:fld id="{ADE361C3-C043-4A6E-BDCE-8DA1E7D90A3B}" type="slidenum">
              <a:rPr lang="zh-CN" altLang="en-US" smtClean="0"/>
              <a:t>10</a:t>
            </a:fld>
            <a:endParaRPr lang="zh-CN" altLang="en-US"/>
          </a:p>
        </p:txBody>
      </p:sp>
      <p:pic>
        <p:nvPicPr>
          <p:cNvPr id="2050" name="Picture 2" descr="iOS - Wikipedia">
            <a:extLst>
              <a:ext uri="{FF2B5EF4-FFF2-40B4-BE49-F238E27FC236}">
                <a16:creationId xmlns:a16="http://schemas.microsoft.com/office/drawing/2014/main" id="{F72793A2-7498-BE44-AEB0-A4170DDA28A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28873" y="1417340"/>
            <a:ext cx="879919" cy="1910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PadOS 14 introduces new features designed specifically for iPad - Apple">
            <a:extLst>
              <a:ext uri="{FF2B5EF4-FFF2-40B4-BE49-F238E27FC236}">
                <a16:creationId xmlns:a16="http://schemas.microsoft.com/office/drawing/2014/main" id="{15B13FEA-BC2F-0C4B-8A76-C421044A547B}"/>
              </a:ext>
            </a:extLst>
          </p:cNvPr>
          <p:cNvPicPr>
            <a:picLocks noChangeAspect="1" noChangeArrowheads="1"/>
          </p:cNvPicPr>
          <p:nvPr/>
        </p:nvPicPr>
        <p:blipFill>
          <a:blip r:embed="rId4"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3131840" y="1388819"/>
            <a:ext cx="2390126" cy="1929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indows 11: What you need to know about the beta, release date, new  features and more - CNET">
            <a:extLst>
              <a:ext uri="{FF2B5EF4-FFF2-40B4-BE49-F238E27FC236}">
                <a16:creationId xmlns:a16="http://schemas.microsoft.com/office/drawing/2014/main" id="{FE1E789F-28EF-7848-9F32-5B2FE591225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6238" y="3799785"/>
            <a:ext cx="2660006" cy="14971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华为鸿蒙os正式发布时间分享-应用教程-逍遥手游网">
            <a:extLst>
              <a:ext uri="{FF2B5EF4-FFF2-40B4-BE49-F238E27FC236}">
                <a16:creationId xmlns:a16="http://schemas.microsoft.com/office/drawing/2014/main" id="{6FAB35D6-92DC-504B-A66B-4E433D56705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16238" y="1398269"/>
            <a:ext cx="1123924" cy="19103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ome customization options in the Deepin 20 Beta">
            <a:extLst>
              <a:ext uri="{FF2B5EF4-FFF2-40B4-BE49-F238E27FC236}">
                <a16:creationId xmlns:a16="http://schemas.microsoft.com/office/drawing/2014/main" id="{93CE83FF-7A58-3542-B62C-E3753621787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31840" y="3799785"/>
            <a:ext cx="2399484" cy="14971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acOS Big Sur is here - Apple">
            <a:extLst>
              <a:ext uri="{FF2B5EF4-FFF2-40B4-BE49-F238E27FC236}">
                <a16:creationId xmlns:a16="http://schemas.microsoft.com/office/drawing/2014/main" id="{5CD91696-9C79-FA42-AB2E-3E71A3E9B62E}"/>
              </a:ext>
            </a:extLst>
          </p:cNvPr>
          <p:cNvPicPr>
            <a:picLocks noChangeAspect="1" noChangeArrowheads="1"/>
          </p:cNvPicPr>
          <p:nvPr/>
        </p:nvPicPr>
        <p:blipFill>
          <a:blip r:embed="rId8"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17840" y="3577580"/>
            <a:ext cx="3001270" cy="200307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atchOS 8 為Apple Watch 帶來新的使用方式、連結以及正念功能- Apple (台灣)">
            <a:extLst>
              <a:ext uri="{FF2B5EF4-FFF2-40B4-BE49-F238E27FC236}">
                <a16:creationId xmlns:a16="http://schemas.microsoft.com/office/drawing/2014/main" id="{839ACA07-9303-9A44-80CE-D53310B2A93E}"/>
              </a:ext>
            </a:extLst>
          </p:cNvPr>
          <p:cNvPicPr>
            <a:picLocks noChangeAspect="1" noChangeArrowheads="1"/>
          </p:cNvPicPr>
          <p:nvPr/>
        </p:nvPicPr>
        <p:blipFill>
          <a:blip r:embed="rId9"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95509" y="1579771"/>
            <a:ext cx="1633364" cy="163336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Android 12 Release Date, Features &amp;amp; How to Join the Beta">
            <a:extLst>
              <a:ext uri="{FF2B5EF4-FFF2-40B4-BE49-F238E27FC236}">
                <a16:creationId xmlns:a16="http://schemas.microsoft.com/office/drawing/2014/main" id="{098BA48F-06F4-C841-B193-C5460A28F53F}"/>
              </a:ext>
            </a:extLst>
          </p:cNvPr>
          <p:cNvPicPr>
            <a:picLocks noChangeAspect="1" noChangeArrowheads="1"/>
          </p:cNvPicPr>
          <p:nvPr/>
        </p:nvPicPr>
        <p:blipFill>
          <a:blip r:embed="rId10" cstate="screen">
            <a:clrChange>
              <a:clrFrom>
                <a:srgbClr val="FCF9F2"/>
              </a:clrFrom>
              <a:clrTo>
                <a:srgbClr val="FCF9F2">
                  <a:alpha val="0"/>
                </a:srgbClr>
              </a:clrTo>
            </a:clrChange>
            <a:extLst>
              <a:ext uri="{28A0092B-C50C-407E-A947-70E740481C1C}">
                <a14:useLocalDpi xmlns:a14="http://schemas.microsoft.com/office/drawing/2010/main"/>
              </a:ext>
            </a:extLst>
          </a:blip>
          <a:srcRect/>
          <a:stretch>
            <a:fillRect/>
          </a:stretch>
        </p:blipFill>
        <p:spPr bwMode="auto">
          <a:xfrm>
            <a:off x="6300192" y="1335090"/>
            <a:ext cx="3525408" cy="207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844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45B3A-1678-EF49-973D-F5933D132CEB}"/>
              </a:ext>
            </a:extLst>
          </p:cNvPr>
          <p:cNvSpPr>
            <a:spLocks noGrp="1"/>
          </p:cNvSpPr>
          <p:nvPr>
            <p:ph type="title"/>
          </p:nvPr>
        </p:nvSpPr>
        <p:spPr/>
        <p:txBody>
          <a:bodyPr/>
          <a:lstStyle/>
          <a:p>
            <a:r>
              <a:rPr kumimoji="1" lang="zh-CN" altLang="en-US" dirty="0"/>
              <a:t>现代操作系统</a:t>
            </a:r>
          </a:p>
        </p:txBody>
      </p:sp>
      <p:sp>
        <p:nvSpPr>
          <p:cNvPr id="4" name="灯片编号占位符 3">
            <a:extLst>
              <a:ext uri="{FF2B5EF4-FFF2-40B4-BE49-F238E27FC236}">
                <a16:creationId xmlns:a16="http://schemas.microsoft.com/office/drawing/2014/main" id="{23645B52-CE9A-2548-9A06-2CE6225D92F7}"/>
              </a:ext>
            </a:extLst>
          </p:cNvPr>
          <p:cNvSpPr>
            <a:spLocks noGrp="1"/>
          </p:cNvSpPr>
          <p:nvPr>
            <p:ph type="sldNum" sz="quarter" idx="12"/>
          </p:nvPr>
        </p:nvSpPr>
        <p:spPr/>
        <p:txBody>
          <a:bodyPr/>
          <a:lstStyle/>
          <a:p>
            <a:fld id="{ADE361C3-C043-4A6E-BDCE-8DA1E7D90A3B}" type="slidenum">
              <a:rPr lang="zh-CN" altLang="en-US" smtClean="0"/>
              <a:t>11</a:t>
            </a:fld>
            <a:endParaRPr lang="zh-CN" altLang="en-US"/>
          </a:p>
        </p:txBody>
      </p:sp>
      <p:pic>
        <p:nvPicPr>
          <p:cNvPr id="5" name="图片 4">
            <a:extLst>
              <a:ext uri="{FF2B5EF4-FFF2-40B4-BE49-F238E27FC236}">
                <a16:creationId xmlns:a16="http://schemas.microsoft.com/office/drawing/2014/main" id="{322B7F29-7B9F-9B49-AE4B-1C40AF54BA29}"/>
              </a:ext>
            </a:extLst>
          </p:cNvPr>
          <p:cNvPicPr>
            <a:picLocks noChangeAspect="1"/>
          </p:cNvPicPr>
          <p:nvPr/>
        </p:nvPicPr>
        <p:blipFill>
          <a:blip r:embed="rId2"/>
          <a:stretch>
            <a:fillRect/>
          </a:stretch>
        </p:blipFill>
        <p:spPr>
          <a:xfrm>
            <a:off x="4860032" y="1417340"/>
            <a:ext cx="3558393" cy="2833686"/>
          </a:xfrm>
          <a:prstGeom prst="rect">
            <a:avLst/>
          </a:prstGeom>
        </p:spPr>
      </p:pic>
      <p:pic>
        <p:nvPicPr>
          <p:cNvPr id="2050" name="Picture 2" descr="矿鸿操作系统：矿山中的鸿蒙花开- OFweek物联网">
            <a:extLst>
              <a:ext uri="{FF2B5EF4-FFF2-40B4-BE49-F238E27FC236}">
                <a16:creationId xmlns:a16="http://schemas.microsoft.com/office/drawing/2014/main" id="{500D055D-2263-0E4E-9510-8FAE105FC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1" y="3528306"/>
            <a:ext cx="3258755" cy="18352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A63ACF4-2426-9A4F-9F5B-3A96BB47D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17340"/>
            <a:ext cx="3245916" cy="183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15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67DE3-6E8A-3940-9F80-715C8512EAEB}"/>
              </a:ext>
            </a:extLst>
          </p:cNvPr>
          <p:cNvSpPr>
            <a:spLocks noGrp="1"/>
          </p:cNvSpPr>
          <p:nvPr>
            <p:ph type="title"/>
          </p:nvPr>
        </p:nvSpPr>
        <p:spPr/>
        <p:txBody>
          <a:bodyPr/>
          <a:lstStyle/>
          <a:p>
            <a:r>
              <a:rPr kumimoji="1" lang="zh-CN" altLang="en-US" dirty="0"/>
              <a:t>今天，操作系统空前繁荣</a:t>
            </a:r>
          </a:p>
        </p:txBody>
      </p:sp>
      <p:sp>
        <p:nvSpPr>
          <p:cNvPr id="4" name="灯片编号占位符 3">
            <a:extLst>
              <a:ext uri="{FF2B5EF4-FFF2-40B4-BE49-F238E27FC236}">
                <a16:creationId xmlns:a16="http://schemas.microsoft.com/office/drawing/2014/main" id="{4A8133B5-693A-894F-BF72-E324DAEC7BA4}"/>
              </a:ext>
            </a:extLst>
          </p:cNvPr>
          <p:cNvSpPr>
            <a:spLocks noGrp="1"/>
          </p:cNvSpPr>
          <p:nvPr>
            <p:ph type="sldNum" sz="quarter" idx="12"/>
          </p:nvPr>
        </p:nvSpPr>
        <p:spPr/>
        <p:txBody>
          <a:bodyPr/>
          <a:lstStyle/>
          <a:p>
            <a:fld id="{ADE361C3-C043-4A6E-BDCE-8DA1E7D90A3B}" type="slidenum">
              <a:rPr lang="zh-CN" altLang="en-US" smtClean="0"/>
              <a:t>12</a:t>
            </a:fld>
            <a:endParaRPr lang="zh-CN" altLang="en-US"/>
          </a:p>
        </p:txBody>
      </p:sp>
      <p:pic>
        <p:nvPicPr>
          <p:cNvPr id="1026" name="Picture 2">
            <a:extLst>
              <a:ext uri="{FF2B5EF4-FFF2-40B4-BE49-F238E27FC236}">
                <a16:creationId xmlns:a16="http://schemas.microsoft.com/office/drawing/2014/main" id="{3A879D09-402C-3742-92AC-5D5779D3AE4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1417340"/>
            <a:ext cx="2138227" cy="1202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全球领先无人机系统及解决方案提供商DJI 大疆创新，今天推出了经纬M200 V2系列无人机及大疆司空政企版。 - DJI 大疆创新">
            <a:extLst>
              <a:ext uri="{FF2B5EF4-FFF2-40B4-BE49-F238E27FC236}">
                <a16:creationId xmlns:a16="http://schemas.microsoft.com/office/drawing/2014/main" id="{9FD84565-3A94-5E4C-B927-A005DCD97B4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69799" y="1520892"/>
            <a:ext cx="1587376" cy="9949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俄罗斯人如何评价歼20？设计参考了淘汰飞机，总体水平不如苏57_战斗机">
            <a:extLst>
              <a:ext uri="{FF2B5EF4-FFF2-40B4-BE49-F238E27FC236}">
                <a16:creationId xmlns:a16="http://schemas.microsoft.com/office/drawing/2014/main" id="{406D1851-A768-0E41-900C-F72AC3FA0E7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1141" y="1425550"/>
            <a:ext cx="1728192" cy="12123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中国首辆火星车“祝融号”即将着陆火星，还要经过哪些关口？_天问">
            <a:extLst>
              <a:ext uri="{FF2B5EF4-FFF2-40B4-BE49-F238E27FC236}">
                <a16:creationId xmlns:a16="http://schemas.microsoft.com/office/drawing/2014/main" id="{AA226569-59C9-2342-93D2-08ECD9395EA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5536" y="2980943"/>
            <a:ext cx="2075416" cy="11726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机械臂空间定位位姿| NOKOV度量动作捕捉">
            <a:extLst>
              <a:ext uri="{FF2B5EF4-FFF2-40B4-BE49-F238E27FC236}">
                <a16:creationId xmlns:a16="http://schemas.microsoft.com/office/drawing/2014/main" id="{4966807F-074A-7441-BBF6-D20DC3C9A22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63581" y="2980943"/>
            <a:ext cx="2295014" cy="11726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小鹏P7鹏翼版正式发布：采用剪刀门设计36.69万元起售_新车">
            <a:extLst>
              <a:ext uri="{FF2B5EF4-FFF2-40B4-BE49-F238E27FC236}">
                <a16:creationId xmlns:a16="http://schemas.microsoft.com/office/drawing/2014/main" id="{65E7EE8B-D3B2-8242-B1B3-0884D2E5B96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677136" y="1434265"/>
            <a:ext cx="1944216" cy="1194883"/>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a:extLst>
              <a:ext uri="{FF2B5EF4-FFF2-40B4-BE49-F238E27FC236}">
                <a16:creationId xmlns:a16="http://schemas.microsoft.com/office/drawing/2014/main" id="{55797DB0-0CC6-E745-A255-FD9214F17425}"/>
              </a:ext>
            </a:extLst>
          </p:cNvPr>
          <p:cNvSpPr txBox="1">
            <a:spLocks/>
          </p:cNvSpPr>
          <p:nvPr/>
        </p:nvSpPr>
        <p:spPr>
          <a:xfrm>
            <a:off x="342375" y="4403708"/>
            <a:ext cx="8229600" cy="9004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a:lstStyle>
          <a:p>
            <a:pPr algn="ctr"/>
            <a:r>
              <a:rPr kumimoji="1" lang="zh-CN" altLang="en-US" sz="2800" dirty="0"/>
              <a:t>这些设备中，都有操作系统么？</a:t>
            </a:r>
          </a:p>
        </p:txBody>
      </p:sp>
      <p:pic>
        <p:nvPicPr>
          <p:cNvPr id="1036" name="Picture 12" descr="光威（Gloway）120GB SSD固...SSD固态硬盘哪个好-历史价格">
            <a:extLst>
              <a:ext uri="{FF2B5EF4-FFF2-40B4-BE49-F238E27FC236}">
                <a16:creationId xmlns:a16="http://schemas.microsoft.com/office/drawing/2014/main" id="{066EB3E9-67BD-434F-8798-BA8AD08FEC0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509966" y="2980943"/>
            <a:ext cx="1203951" cy="12039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29CE493-4D49-F54E-BECE-05A5830C668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51224" y="2980943"/>
            <a:ext cx="1203952" cy="1187230"/>
          </a:xfrm>
          <a:prstGeom prst="rect">
            <a:avLst/>
          </a:prstGeom>
        </p:spPr>
      </p:pic>
    </p:spTree>
    <p:extLst>
      <p:ext uri="{BB962C8B-B14F-4D97-AF65-F5344CB8AC3E}">
        <p14:creationId xmlns:p14="http://schemas.microsoft.com/office/powerpoint/2010/main" val="3785141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操作系统的定义</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291946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9BAFD-7BBF-7D46-864E-6A820248EC69}"/>
              </a:ext>
            </a:extLst>
          </p:cNvPr>
          <p:cNvSpPr>
            <a:spLocks noGrp="1"/>
          </p:cNvSpPr>
          <p:nvPr>
            <p:ph type="title"/>
          </p:nvPr>
        </p:nvSpPr>
        <p:spPr/>
        <p:txBody>
          <a:bodyPr/>
          <a:lstStyle/>
          <a:p>
            <a:r>
              <a:rPr kumimoji="1" lang="zh-CN" altLang="en-US" dirty="0"/>
              <a:t>什么是操作系统？</a:t>
            </a:r>
          </a:p>
        </p:txBody>
      </p:sp>
      <p:sp>
        <p:nvSpPr>
          <p:cNvPr id="3" name="内容占位符 2">
            <a:extLst>
              <a:ext uri="{FF2B5EF4-FFF2-40B4-BE49-F238E27FC236}">
                <a16:creationId xmlns:a16="http://schemas.microsoft.com/office/drawing/2014/main" id="{825CF64C-BD85-2941-B787-7ACA94557DDE}"/>
              </a:ext>
            </a:extLst>
          </p:cNvPr>
          <p:cNvSpPr>
            <a:spLocks noGrp="1"/>
          </p:cNvSpPr>
          <p:nvPr>
            <p:ph idx="1"/>
          </p:nvPr>
        </p:nvSpPr>
        <p:spPr/>
        <p:txBody>
          <a:bodyPr>
            <a:noAutofit/>
          </a:bodyPr>
          <a:lstStyle/>
          <a:p>
            <a:r>
              <a:rPr kumimoji="1" lang="zh-CN" altLang="en-US" sz="2000" dirty="0"/>
              <a:t>你觉得以下哪些属于操作系统？</a:t>
            </a:r>
            <a:endParaRPr kumimoji="1" lang="en-US" altLang="zh-CN" sz="2000" dirty="0"/>
          </a:p>
          <a:p>
            <a:pPr marL="914400" lvl="1" indent="-457200">
              <a:buAutoNum type="alphaUcPeriod"/>
            </a:pPr>
            <a:r>
              <a:rPr kumimoji="1" lang="en-US" altLang="zh-CN" sz="1800" dirty="0"/>
              <a:t>Windows</a:t>
            </a:r>
            <a:r>
              <a:rPr kumimoji="1" lang="zh-CN" altLang="en-US" sz="1800" dirty="0"/>
              <a:t> </a:t>
            </a:r>
            <a:r>
              <a:rPr kumimoji="1" lang="en-US" altLang="zh-CN" sz="1800" dirty="0"/>
              <a:t>10</a:t>
            </a:r>
            <a:r>
              <a:rPr kumimoji="1" lang="zh-CN" altLang="en-US" sz="1800" dirty="0"/>
              <a:t>所包含的所有软件</a:t>
            </a:r>
            <a:endParaRPr kumimoji="1" lang="en-US" altLang="zh-CN" sz="1800" dirty="0"/>
          </a:p>
          <a:p>
            <a:pPr marL="914400" lvl="1" indent="-457200">
              <a:buAutoNum type="alphaUcPeriod"/>
            </a:pPr>
            <a:r>
              <a:rPr kumimoji="1" lang="en-US" altLang="zh-CN" sz="1800" dirty="0"/>
              <a:t>Linux</a:t>
            </a:r>
            <a:r>
              <a:rPr kumimoji="1" lang="zh-CN" altLang="en-US" sz="1800" dirty="0"/>
              <a:t>内核以及所有设备的驱动</a:t>
            </a:r>
            <a:endParaRPr kumimoji="1" lang="en-US" altLang="zh-CN" sz="1800" dirty="0"/>
          </a:p>
          <a:p>
            <a:pPr marL="914400" lvl="1" indent="-457200">
              <a:buAutoNum type="alphaUcPeriod"/>
            </a:pPr>
            <a:r>
              <a:rPr kumimoji="1" lang="zh-CN" altLang="en-US" sz="1800" dirty="0"/>
              <a:t>在</a:t>
            </a:r>
            <a:r>
              <a:rPr kumimoji="1" lang="en-US" altLang="zh-CN" sz="1800" dirty="0" err="1"/>
              <a:t>Macbook</a:t>
            </a:r>
            <a:r>
              <a:rPr kumimoji="1" lang="zh-CN" altLang="en-US" sz="1800" dirty="0"/>
              <a:t>上下载安装的第三方</a:t>
            </a:r>
            <a:r>
              <a:rPr kumimoji="1" lang="en-US" altLang="zh-CN" sz="1800" dirty="0"/>
              <a:t>NTFS</a:t>
            </a:r>
            <a:r>
              <a:rPr kumimoji="1" lang="zh-CN" altLang="en-US" sz="1800" dirty="0"/>
              <a:t>文件系统</a:t>
            </a:r>
            <a:endParaRPr kumimoji="1" lang="en-US" altLang="zh-CN" sz="1800" dirty="0"/>
          </a:p>
          <a:p>
            <a:pPr marL="914400" lvl="1" indent="-457200">
              <a:buAutoNum type="alphaUcPeriod"/>
            </a:pPr>
            <a:r>
              <a:rPr kumimoji="1" lang="zh-CN" altLang="en-US" sz="1800" dirty="0"/>
              <a:t>华为</a:t>
            </a:r>
            <a:r>
              <a:rPr kumimoji="1" lang="en-US" altLang="zh-CN" sz="1800" dirty="0"/>
              <a:t>Mate</a:t>
            </a:r>
            <a:r>
              <a:rPr kumimoji="1" lang="zh-CN" altLang="en-US" sz="1800" dirty="0"/>
              <a:t> </a:t>
            </a:r>
            <a:r>
              <a:rPr kumimoji="1" lang="en-US" altLang="zh-CN" sz="1800" dirty="0"/>
              <a:t>30</a:t>
            </a:r>
            <a:r>
              <a:rPr kumimoji="1" lang="zh-CN" altLang="en-US" sz="1800" dirty="0"/>
              <a:t>出厂时所有的软件</a:t>
            </a:r>
            <a:endParaRPr kumimoji="1" lang="en-US" altLang="zh-CN" sz="1800" dirty="0"/>
          </a:p>
          <a:p>
            <a:pPr marL="914400" lvl="1" indent="-457200">
              <a:buAutoNum type="alphaUcPeriod"/>
            </a:pPr>
            <a:r>
              <a:rPr kumimoji="1" lang="zh-CN" altLang="en-US" sz="1800" dirty="0"/>
              <a:t>大疆无人机出厂时所有的软件</a:t>
            </a:r>
            <a:endParaRPr kumimoji="1" lang="en-US" altLang="zh-CN" sz="1800" dirty="0"/>
          </a:p>
          <a:p>
            <a:pPr marL="914400" lvl="1" indent="-457200">
              <a:buAutoNum type="alphaUcPeriod"/>
            </a:pPr>
            <a:r>
              <a:rPr kumimoji="1" lang="zh-CN" altLang="en-US" sz="1800" dirty="0"/>
              <a:t>火星车上运行的软件</a:t>
            </a:r>
            <a:endParaRPr kumimoji="1" lang="en-US" altLang="zh-CN" sz="1800" dirty="0"/>
          </a:p>
          <a:p>
            <a:pPr marL="914400" lvl="1" indent="-457200">
              <a:buAutoNum type="alphaUcPeriod"/>
            </a:pPr>
            <a:r>
              <a:rPr kumimoji="1" lang="zh-CN" altLang="en-US" sz="1800" dirty="0"/>
              <a:t>运行在用户态的</a:t>
            </a:r>
            <a:r>
              <a:rPr kumimoji="1" lang="en-US" altLang="zh-CN" sz="1800" dirty="0"/>
              <a:t>I/O</a:t>
            </a:r>
            <a:r>
              <a:rPr kumimoji="1" lang="zh-CN" altLang="en-US" sz="1800" dirty="0"/>
              <a:t>框架</a:t>
            </a:r>
            <a:endParaRPr kumimoji="1" lang="en-US" altLang="zh-CN" sz="1800" dirty="0"/>
          </a:p>
          <a:p>
            <a:r>
              <a:rPr kumimoji="1" lang="zh-CN" altLang="en-US" sz="2000" dirty="0"/>
              <a:t>你觉得应当如何定义操作系统？</a:t>
            </a:r>
          </a:p>
        </p:txBody>
      </p:sp>
      <p:sp>
        <p:nvSpPr>
          <p:cNvPr id="4" name="灯片编号占位符 3">
            <a:extLst>
              <a:ext uri="{FF2B5EF4-FFF2-40B4-BE49-F238E27FC236}">
                <a16:creationId xmlns:a16="http://schemas.microsoft.com/office/drawing/2014/main" id="{1D4578FE-E7C9-7D4F-98D1-1923ED1724CA}"/>
              </a:ext>
            </a:extLst>
          </p:cNvPr>
          <p:cNvSpPr>
            <a:spLocks noGrp="1"/>
          </p:cNvSpPr>
          <p:nvPr>
            <p:ph type="sldNum" sz="quarter" idx="12"/>
          </p:nvPr>
        </p:nvSpPr>
        <p:spPr/>
        <p:txBody>
          <a:bodyPr/>
          <a:lstStyle/>
          <a:p>
            <a:fld id="{ADE361C3-C043-4A6E-BDCE-8DA1E7D90A3B}" type="slidenum">
              <a:rPr lang="zh-CN" altLang="en-US" smtClean="0"/>
              <a:t>14</a:t>
            </a:fld>
            <a:endParaRPr lang="zh-CN" altLang="en-US"/>
          </a:p>
        </p:txBody>
      </p:sp>
    </p:spTree>
    <p:extLst>
      <p:ext uri="{BB962C8B-B14F-4D97-AF65-F5344CB8AC3E}">
        <p14:creationId xmlns:p14="http://schemas.microsoft.com/office/powerpoint/2010/main" val="1862214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38903-1B79-7747-AE72-F3AE41D691BA}"/>
              </a:ext>
            </a:extLst>
          </p:cNvPr>
          <p:cNvSpPr>
            <a:spLocks noGrp="1"/>
          </p:cNvSpPr>
          <p:nvPr>
            <p:ph type="title"/>
          </p:nvPr>
        </p:nvSpPr>
        <p:spPr/>
        <p:txBody>
          <a:bodyPr>
            <a:normAutofit/>
          </a:bodyPr>
          <a:lstStyle/>
          <a:p>
            <a:r>
              <a:rPr kumimoji="1" lang="zh-CN" altLang="en-US" dirty="0"/>
              <a:t>操作系统：在硬件和应用之间的软件层</a:t>
            </a:r>
          </a:p>
        </p:txBody>
      </p:sp>
      <p:sp>
        <p:nvSpPr>
          <p:cNvPr id="4" name="灯片编号占位符 3">
            <a:extLst>
              <a:ext uri="{FF2B5EF4-FFF2-40B4-BE49-F238E27FC236}">
                <a16:creationId xmlns:a16="http://schemas.microsoft.com/office/drawing/2014/main" id="{DBDE7B7B-07FC-964A-B11B-D81675DE91D7}"/>
              </a:ext>
            </a:extLst>
          </p:cNvPr>
          <p:cNvSpPr>
            <a:spLocks noGrp="1"/>
          </p:cNvSpPr>
          <p:nvPr>
            <p:ph type="sldNum" sz="quarter" idx="12"/>
          </p:nvPr>
        </p:nvSpPr>
        <p:spPr/>
        <p:txBody>
          <a:bodyPr/>
          <a:lstStyle/>
          <a:p>
            <a:fld id="{ADE361C3-C043-4A6E-BDCE-8DA1E7D90A3B}" type="slidenum">
              <a:rPr lang="zh-CN" altLang="en-US" smtClean="0"/>
              <a:t>15</a:t>
            </a:fld>
            <a:endParaRPr lang="zh-CN" altLang="en-US"/>
          </a:p>
        </p:txBody>
      </p:sp>
      <p:sp>
        <p:nvSpPr>
          <p:cNvPr id="6" name="矩形 5">
            <a:extLst>
              <a:ext uri="{FF2B5EF4-FFF2-40B4-BE49-F238E27FC236}">
                <a16:creationId xmlns:a16="http://schemas.microsoft.com/office/drawing/2014/main" id="{2C136353-58D6-EF4E-8192-95C5374968B3}"/>
              </a:ext>
            </a:extLst>
          </p:cNvPr>
          <p:cNvSpPr/>
          <p:nvPr/>
        </p:nvSpPr>
        <p:spPr>
          <a:xfrm>
            <a:off x="3655418" y="1295171"/>
            <a:ext cx="1636662" cy="442641"/>
          </a:xfrm>
          <a:prstGeom prst="rect">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4">
                    <a:lumMod val="50000"/>
                  </a:schemeClr>
                </a:solidFill>
              </a:rPr>
              <a:t>应用</a:t>
            </a:r>
          </a:p>
        </p:txBody>
      </p:sp>
      <p:sp>
        <p:nvSpPr>
          <p:cNvPr id="7" name="矩形 6">
            <a:extLst>
              <a:ext uri="{FF2B5EF4-FFF2-40B4-BE49-F238E27FC236}">
                <a16:creationId xmlns:a16="http://schemas.microsoft.com/office/drawing/2014/main" id="{B01D6D12-1822-5A44-8E97-35C49CD554BD}"/>
              </a:ext>
            </a:extLst>
          </p:cNvPr>
          <p:cNvSpPr/>
          <p:nvPr/>
        </p:nvSpPr>
        <p:spPr>
          <a:xfrm>
            <a:off x="3655418" y="1870509"/>
            <a:ext cx="1636662" cy="442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操作系统</a:t>
            </a:r>
          </a:p>
        </p:txBody>
      </p:sp>
      <p:sp>
        <p:nvSpPr>
          <p:cNvPr id="8" name="矩形 7">
            <a:extLst>
              <a:ext uri="{FF2B5EF4-FFF2-40B4-BE49-F238E27FC236}">
                <a16:creationId xmlns:a16="http://schemas.microsoft.com/office/drawing/2014/main" id="{E9D5B068-AAAF-1A4E-8B02-2ACE96BBE06D}"/>
              </a:ext>
            </a:extLst>
          </p:cNvPr>
          <p:cNvSpPr/>
          <p:nvPr/>
        </p:nvSpPr>
        <p:spPr>
          <a:xfrm>
            <a:off x="3655418" y="2448887"/>
            <a:ext cx="1636662" cy="44264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硬件</a:t>
            </a:r>
          </a:p>
        </p:txBody>
      </p:sp>
      <p:sp>
        <p:nvSpPr>
          <p:cNvPr id="9" name="文本框 8">
            <a:extLst>
              <a:ext uri="{FF2B5EF4-FFF2-40B4-BE49-F238E27FC236}">
                <a16:creationId xmlns:a16="http://schemas.microsoft.com/office/drawing/2014/main" id="{21594EB1-5938-AB48-A5D4-CE67A03AB38E}"/>
              </a:ext>
            </a:extLst>
          </p:cNvPr>
          <p:cNvSpPr txBox="1"/>
          <p:nvPr/>
        </p:nvSpPr>
        <p:spPr>
          <a:xfrm>
            <a:off x="5580112" y="1426301"/>
            <a:ext cx="3672408" cy="1243289"/>
          </a:xfrm>
          <a:prstGeom prst="rect">
            <a:avLst/>
          </a:prstGeom>
          <a:noFill/>
        </p:spPr>
        <p:txBody>
          <a:bodyPr wrap="square" rtlCol="0">
            <a:spAutoFit/>
          </a:bodyPr>
          <a:lstStyle/>
          <a:p>
            <a:pPr>
              <a:lnSpc>
                <a:spcPct val="150000"/>
              </a:lnSpc>
            </a:pPr>
            <a:r>
              <a:rPr kumimoji="1" lang="zh-CN" altLang="en-US" b="1" dirty="0"/>
              <a:t>操作系统和硬件的关系</a:t>
            </a:r>
            <a:endParaRPr kumimoji="1" lang="en-US" altLang="zh-CN" b="1" dirty="0"/>
          </a:p>
          <a:p>
            <a:pPr marL="285750" indent="-285750">
              <a:lnSpc>
                <a:spcPct val="150000"/>
              </a:lnSpc>
              <a:buFont typeface="Arial" panose="020B0604020202020204" pitchFamily="34" charset="0"/>
              <a:buChar char="•"/>
            </a:pPr>
            <a:r>
              <a:rPr kumimoji="1" lang="zh-CN" altLang="en-US" sz="1600" dirty="0">
                <a:solidFill>
                  <a:schemeClr val="accent1"/>
                </a:solidFill>
              </a:rPr>
              <a:t>管理</a:t>
            </a:r>
            <a:r>
              <a:rPr kumimoji="1" lang="zh-CN" altLang="en-US" sz="1600" dirty="0"/>
              <a:t>硬件：操作硬件以完成功能</a:t>
            </a:r>
            <a:endParaRPr kumimoji="1" lang="en-US" altLang="zh-CN" sz="1600" dirty="0"/>
          </a:p>
          <a:p>
            <a:pPr marL="285750" indent="-285750">
              <a:lnSpc>
                <a:spcPct val="150000"/>
              </a:lnSpc>
              <a:buFont typeface="Arial" panose="020B0604020202020204" pitchFamily="34" charset="0"/>
              <a:buChar char="•"/>
            </a:pPr>
            <a:r>
              <a:rPr kumimoji="1" lang="zh-CN" altLang="en-US" sz="1600" dirty="0">
                <a:solidFill>
                  <a:schemeClr val="accent1"/>
                </a:solidFill>
              </a:rPr>
              <a:t>抽象</a:t>
            </a:r>
            <a:r>
              <a:rPr kumimoji="1" lang="zh-CN" altLang="en-US" sz="1600" dirty="0"/>
              <a:t>硬件：应用不关心硬件差异</a:t>
            </a:r>
          </a:p>
        </p:txBody>
      </p:sp>
      <p:sp>
        <p:nvSpPr>
          <p:cNvPr id="10" name="文本框 9">
            <a:extLst>
              <a:ext uri="{FF2B5EF4-FFF2-40B4-BE49-F238E27FC236}">
                <a16:creationId xmlns:a16="http://schemas.microsoft.com/office/drawing/2014/main" id="{437769BF-EF8D-9C4B-9B83-536A3E2440B6}"/>
              </a:ext>
            </a:extLst>
          </p:cNvPr>
          <p:cNvSpPr txBox="1"/>
          <p:nvPr/>
        </p:nvSpPr>
        <p:spPr>
          <a:xfrm>
            <a:off x="457200" y="1426302"/>
            <a:ext cx="3538736" cy="1243289"/>
          </a:xfrm>
          <a:prstGeom prst="rect">
            <a:avLst/>
          </a:prstGeom>
          <a:noFill/>
        </p:spPr>
        <p:txBody>
          <a:bodyPr wrap="square" rtlCol="0">
            <a:spAutoFit/>
          </a:bodyPr>
          <a:lstStyle/>
          <a:p>
            <a:pPr>
              <a:lnSpc>
                <a:spcPct val="150000"/>
              </a:lnSpc>
            </a:pPr>
            <a:r>
              <a:rPr kumimoji="1" lang="zh-CN" altLang="en-US" b="1" dirty="0"/>
              <a:t>操作系统和应用的关系</a:t>
            </a:r>
            <a:endParaRPr kumimoji="1" lang="en-US" altLang="zh-CN" b="1" dirty="0"/>
          </a:p>
          <a:p>
            <a:pPr marL="285750" indent="-285750">
              <a:lnSpc>
                <a:spcPct val="150000"/>
              </a:lnSpc>
              <a:buFont typeface="Arial" panose="020B0604020202020204" pitchFamily="34" charset="0"/>
              <a:buChar char="•"/>
            </a:pPr>
            <a:r>
              <a:rPr kumimoji="1" lang="zh-CN" altLang="en-US" sz="1600" dirty="0">
                <a:solidFill>
                  <a:schemeClr val="accent1"/>
                </a:solidFill>
              </a:rPr>
              <a:t>服务</a:t>
            </a:r>
            <a:r>
              <a:rPr kumimoji="1" lang="zh-CN" altLang="en-US" sz="1600" dirty="0"/>
              <a:t>应用：如提供硬件操作</a:t>
            </a:r>
            <a:endParaRPr kumimoji="1" lang="en-US" altLang="zh-CN" sz="1600" dirty="0"/>
          </a:p>
          <a:p>
            <a:pPr marL="285750" indent="-285750">
              <a:lnSpc>
                <a:spcPct val="150000"/>
              </a:lnSpc>
              <a:buFont typeface="Arial" panose="020B0604020202020204" pitchFamily="34" charset="0"/>
              <a:buChar char="•"/>
            </a:pPr>
            <a:r>
              <a:rPr kumimoji="1" lang="zh-CN" altLang="en-US" sz="1600" dirty="0">
                <a:solidFill>
                  <a:schemeClr val="accent1"/>
                </a:solidFill>
              </a:rPr>
              <a:t>管理</a:t>
            </a:r>
            <a:r>
              <a:rPr kumimoji="1" lang="zh-CN" altLang="en-US" sz="1600" dirty="0"/>
              <a:t>应用：如加载、调度等</a:t>
            </a:r>
            <a:endParaRPr kumimoji="1" lang="en-US" altLang="zh-CN" sz="1600" dirty="0"/>
          </a:p>
        </p:txBody>
      </p:sp>
      <p:sp>
        <p:nvSpPr>
          <p:cNvPr id="12" name="圆角矩形 5">
            <a:extLst>
              <a:ext uri="{FF2B5EF4-FFF2-40B4-BE49-F238E27FC236}">
                <a16:creationId xmlns:a16="http://schemas.microsoft.com/office/drawing/2014/main" id="{DCD8F8BA-18E3-D147-B655-73CDF0D1E95B}"/>
              </a:ext>
            </a:extLst>
          </p:cNvPr>
          <p:cNvSpPr/>
          <p:nvPr/>
        </p:nvSpPr>
        <p:spPr>
          <a:xfrm>
            <a:off x="837349" y="3188287"/>
            <a:ext cx="7602975" cy="1048010"/>
          </a:xfrm>
          <a:prstGeom prst="roundRect">
            <a:avLst>
              <a:gd name="adj" fmla="val 9112"/>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30000"/>
              </a:lnSpc>
            </a:pPr>
            <a:r>
              <a:rPr lang="en-US" altLang="zh-CN" b="1" dirty="0">
                <a:solidFill>
                  <a:schemeClr val="tx1"/>
                </a:solidFill>
                <a:latin typeface="+mn-ea"/>
              </a:rPr>
              <a:t>“</a:t>
            </a:r>
            <a:r>
              <a:rPr lang="zh-CN" altLang="en-US" b="1" dirty="0">
                <a:solidFill>
                  <a:schemeClr val="tx1"/>
                </a:solidFill>
                <a:latin typeface="+mn-ea"/>
              </a:rPr>
              <a:t>操作系统是管理硬件资源、控制程序运行、改善人机界面和为应用软件提供支持的一种系统软件。</a:t>
            </a:r>
            <a:r>
              <a:rPr lang="en-US" altLang="zh-CN" b="1" dirty="0">
                <a:solidFill>
                  <a:schemeClr val="tx1"/>
                </a:solidFill>
                <a:latin typeface="+mn-ea"/>
              </a:rPr>
              <a:t>”</a:t>
            </a:r>
            <a:r>
              <a:rPr lang="zh-CN" altLang="en-US" b="1" dirty="0">
                <a:solidFill>
                  <a:schemeClr val="tx1"/>
                </a:solidFill>
                <a:latin typeface="+mn-ea"/>
              </a:rPr>
              <a:t>                          </a:t>
            </a:r>
            <a:r>
              <a:rPr lang="en-US" altLang="zh-CN" b="1" dirty="0">
                <a:solidFill>
                  <a:schemeClr val="tx1"/>
                </a:solidFill>
                <a:latin typeface="+mn-ea"/>
              </a:rPr>
              <a:t>《</a:t>
            </a:r>
            <a:r>
              <a:rPr lang="zh-CN" altLang="en-US" sz="1600" dirty="0">
                <a:solidFill>
                  <a:schemeClr val="tx1"/>
                </a:solidFill>
                <a:latin typeface="+mn-ea"/>
              </a:rPr>
              <a:t>计算机百科全书</a:t>
            </a:r>
            <a:r>
              <a:rPr lang="en-US" altLang="zh-CN" sz="1600" dirty="0">
                <a:solidFill>
                  <a:schemeClr val="tx1"/>
                </a:solidFill>
                <a:latin typeface="+mn-ea"/>
              </a:rPr>
              <a:t>(</a:t>
            </a:r>
            <a:r>
              <a:rPr lang="zh-CN" altLang="en-US" sz="1600" dirty="0">
                <a:solidFill>
                  <a:schemeClr val="tx1"/>
                </a:solidFill>
                <a:latin typeface="+mn-ea"/>
              </a:rPr>
              <a:t>第</a:t>
            </a:r>
            <a:r>
              <a:rPr lang="en-US" altLang="zh-CN" sz="1600" dirty="0">
                <a:solidFill>
                  <a:schemeClr val="tx1"/>
                </a:solidFill>
                <a:latin typeface="+mn-ea"/>
              </a:rPr>
              <a:t>2</a:t>
            </a:r>
            <a:r>
              <a:rPr lang="zh-CN" altLang="en-US" sz="1600" dirty="0">
                <a:solidFill>
                  <a:schemeClr val="tx1"/>
                </a:solidFill>
                <a:latin typeface="+mn-ea"/>
              </a:rPr>
              <a:t>版</a:t>
            </a:r>
            <a:r>
              <a:rPr lang="en-US" altLang="zh-CN" sz="1600" dirty="0">
                <a:solidFill>
                  <a:schemeClr val="tx1"/>
                </a:solidFill>
                <a:latin typeface="+mn-ea"/>
              </a:rPr>
              <a:t>)》</a:t>
            </a:r>
            <a:endParaRPr lang="en-US" altLang="zh-CN" dirty="0">
              <a:solidFill>
                <a:schemeClr val="tx1"/>
              </a:solidFill>
              <a:latin typeface="+mn-ea"/>
            </a:endParaRPr>
          </a:p>
        </p:txBody>
      </p:sp>
      <p:sp>
        <p:nvSpPr>
          <p:cNvPr id="13" name="圆角矩形 5">
            <a:extLst>
              <a:ext uri="{FF2B5EF4-FFF2-40B4-BE49-F238E27FC236}">
                <a16:creationId xmlns:a16="http://schemas.microsoft.com/office/drawing/2014/main" id="{C978467F-7046-9B43-BF68-C8055DC01F52}"/>
              </a:ext>
            </a:extLst>
          </p:cNvPr>
          <p:cNvSpPr/>
          <p:nvPr/>
        </p:nvSpPr>
        <p:spPr>
          <a:xfrm>
            <a:off x="809035" y="4469146"/>
            <a:ext cx="7602975" cy="1048010"/>
          </a:xfrm>
          <a:prstGeom prst="roundRect">
            <a:avLst>
              <a:gd name="adj" fmla="val 9112"/>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30000"/>
              </a:lnSpc>
            </a:pPr>
            <a:r>
              <a:rPr lang="en-US" altLang="zh-CN" b="1" dirty="0">
                <a:solidFill>
                  <a:schemeClr val="tx1"/>
                </a:solidFill>
                <a:latin typeface="+mn-ea"/>
              </a:rPr>
              <a:t>“</a:t>
            </a:r>
            <a:r>
              <a:rPr lang="zh-CN" altLang="en-US" b="1" dirty="0">
                <a:solidFill>
                  <a:schemeClr val="tx1"/>
                </a:solidFill>
                <a:latin typeface="+mn-ea"/>
              </a:rPr>
              <a:t>操作系统将有限的、离散的资源，高效地抽象为无限的、连续的资源。</a:t>
            </a:r>
            <a:r>
              <a:rPr lang="en-US" altLang="zh-CN" b="1" dirty="0">
                <a:solidFill>
                  <a:schemeClr val="tx1"/>
                </a:solidFill>
                <a:latin typeface="+mn-ea"/>
              </a:rPr>
              <a:t>”</a:t>
            </a:r>
            <a:r>
              <a:rPr lang="zh-CN" altLang="en-US" b="1" dirty="0">
                <a:solidFill>
                  <a:schemeClr val="tx1"/>
                </a:solidFill>
                <a:latin typeface="+mn-ea"/>
              </a:rPr>
              <a:t> </a:t>
            </a:r>
            <a:r>
              <a:rPr lang="en-US" altLang="zh-CN" b="1" dirty="0">
                <a:solidFill>
                  <a:schemeClr val="tx1"/>
                </a:solidFill>
                <a:latin typeface="+mn-ea"/>
              </a:rPr>
              <a:t>                     </a:t>
            </a:r>
            <a:r>
              <a:rPr lang="zh-CN" altLang="en-US" b="1" dirty="0">
                <a:solidFill>
                  <a:schemeClr val="tx1"/>
                </a:solidFill>
                <a:latin typeface="+mn-ea"/>
              </a:rPr>
              <a:t>               </a:t>
            </a:r>
            <a:endParaRPr lang="en-US" altLang="zh-CN" b="1" dirty="0">
              <a:solidFill>
                <a:schemeClr val="tx1"/>
              </a:solidFill>
              <a:latin typeface="+mn-ea"/>
            </a:endParaRPr>
          </a:p>
          <a:p>
            <a:pPr>
              <a:lnSpc>
                <a:spcPct val="130000"/>
              </a:lnSpc>
            </a:pPr>
            <a:r>
              <a:rPr lang="zh-CN" altLang="en-US" sz="1600" b="1" dirty="0">
                <a:solidFill>
                  <a:schemeClr val="tx1"/>
                </a:solidFill>
                <a:latin typeface="+mn-ea"/>
              </a:rPr>
              <a:t>                                                                            </a:t>
            </a:r>
            <a:r>
              <a:rPr lang="en-US" altLang="zh-CN" sz="1600" dirty="0">
                <a:solidFill>
                  <a:schemeClr val="tx1"/>
                </a:solidFill>
                <a:latin typeface="+mn-ea"/>
              </a:rPr>
              <a:t>《</a:t>
            </a:r>
            <a:r>
              <a:rPr lang="zh-CN" altLang="en-US" sz="1600" dirty="0">
                <a:solidFill>
                  <a:schemeClr val="tx1"/>
                </a:solidFill>
                <a:latin typeface="+mn-ea"/>
              </a:rPr>
              <a:t>现代操作系统：原理与实现</a:t>
            </a:r>
            <a:r>
              <a:rPr lang="en-US" altLang="zh-CN" sz="1600" dirty="0">
                <a:solidFill>
                  <a:schemeClr val="tx1"/>
                </a:solidFill>
                <a:latin typeface="+mn-ea"/>
              </a:rPr>
              <a:t>》</a:t>
            </a:r>
            <a:endParaRPr lang="en-US" altLang="zh-CN" dirty="0">
              <a:solidFill>
                <a:schemeClr val="tx1"/>
              </a:solidFill>
              <a:latin typeface="+mn-ea"/>
            </a:endParaRPr>
          </a:p>
        </p:txBody>
      </p:sp>
    </p:spTree>
    <p:extLst>
      <p:ext uri="{BB962C8B-B14F-4D97-AF65-F5344CB8AC3E}">
        <p14:creationId xmlns:p14="http://schemas.microsoft.com/office/powerpoint/2010/main" val="339596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88C3C-766A-1445-A964-4EC16817F659}"/>
              </a:ext>
            </a:extLst>
          </p:cNvPr>
          <p:cNvSpPr>
            <a:spLocks noGrp="1"/>
          </p:cNvSpPr>
          <p:nvPr>
            <p:ph type="title"/>
          </p:nvPr>
        </p:nvSpPr>
        <p:spPr/>
        <p:txBody>
          <a:bodyPr/>
          <a:lstStyle/>
          <a:p>
            <a:r>
              <a:rPr kumimoji="1" lang="zh-CN" altLang="en-US" dirty="0"/>
              <a:t>究竟什么是操作系统？</a:t>
            </a:r>
          </a:p>
        </p:txBody>
      </p:sp>
      <p:sp>
        <p:nvSpPr>
          <p:cNvPr id="3" name="内容占位符 2">
            <a:extLst>
              <a:ext uri="{FF2B5EF4-FFF2-40B4-BE49-F238E27FC236}">
                <a16:creationId xmlns:a16="http://schemas.microsoft.com/office/drawing/2014/main" id="{67BDB73D-19F3-D34C-A73F-FC74E03BBDE4}"/>
              </a:ext>
            </a:extLst>
          </p:cNvPr>
          <p:cNvSpPr>
            <a:spLocks noGrp="1"/>
          </p:cNvSpPr>
          <p:nvPr>
            <p:ph idx="1"/>
          </p:nvPr>
        </p:nvSpPr>
        <p:spPr>
          <a:xfrm>
            <a:off x="457200" y="1333501"/>
            <a:ext cx="8229600" cy="3828256"/>
          </a:xfrm>
        </p:spPr>
        <p:txBody>
          <a:bodyPr>
            <a:normAutofit/>
          </a:bodyPr>
          <a:lstStyle/>
          <a:p>
            <a:r>
              <a:rPr kumimoji="1" lang="en-US" altLang="zh-CN" sz="2000" dirty="0"/>
              <a:t>“</a:t>
            </a:r>
            <a:r>
              <a:rPr kumimoji="1" lang="zh-CN" altLang="en-US" sz="2000" dirty="0"/>
              <a:t>操作系统</a:t>
            </a:r>
            <a:r>
              <a:rPr kumimoji="1" lang="en-US" altLang="zh-CN" sz="2000" dirty="0"/>
              <a:t>”</a:t>
            </a:r>
            <a:r>
              <a:rPr kumimoji="1" lang="zh-CN" altLang="en-US" sz="2000" dirty="0"/>
              <a:t>并没有严格的唯一定义</a:t>
            </a:r>
            <a:endParaRPr kumimoji="1" lang="en-US" altLang="zh-CN" sz="2000" dirty="0"/>
          </a:p>
          <a:p>
            <a:pPr lvl="1"/>
            <a:r>
              <a:rPr kumimoji="1" lang="zh-CN" altLang="en-US" sz="1800" dirty="0"/>
              <a:t>是一个相对概念：相对</a:t>
            </a:r>
            <a:r>
              <a:rPr kumimoji="1" lang="en-US" altLang="zh-CN" sz="1800" dirty="0"/>
              <a:t>“</a:t>
            </a:r>
            <a:r>
              <a:rPr kumimoji="1" lang="zh-CN" altLang="en-US" sz="1800" dirty="0"/>
              <a:t>应用</a:t>
            </a:r>
            <a:r>
              <a:rPr kumimoji="1" lang="en-US" altLang="zh-CN" sz="1800" dirty="0"/>
              <a:t>”</a:t>
            </a:r>
            <a:r>
              <a:rPr kumimoji="1" lang="zh-CN" altLang="en-US" sz="1800" dirty="0"/>
              <a:t>而言</a:t>
            </a:r>
            <a:endParaRPr kumimoji="1" lang="en-US" altLang="zh-CN" sz="1800" dirty="0"/>
          </a:p>
          <a:p>
            <a:pPr lvl="1"/>
            <a:r>
              <a:rPr kumimoji="1" lang="zh-CN" altLang="en-US" sz="1800" dirty="0"/>
              <a:t>操作系统也可包含运行在用户态的框架（</a:t>
            </a:r>
            <a:r>
              <a:rPr kumimoji="1" lang="en-US" altLang="zh-CN" sz="1800" dirty="0"/>
              <a:t>framework</a:t>
            </a:r>
            <a:r>
              <a:rPr kumimoji="1" lang="zh-CN" altLang="en-US" sz="1800" dirty="0"/>
              <a:t>）</a:t>
            </a:r>
            <a:endParaRPr kumimoji="1" lang="en-US" altLang="zh-CN" sz="1800" dirty="0"/>
          </a:p>
          <a:p>
            <a:r>
              <a:rPr kumimoji="1" lang="zh-CN" altLang="en-US" sz="2000" dirty="0"/>
              <a:t>例如：</a:t>
            </a:r>
            <a:r>
              <a:rPr kumimoji="1" lang="en-US" altLang="zh-CN" sz="2000" dirty="0"/>
              <a:t>SSL</a:t>
            </a:r>
            <a:r>
              <a:rPr kumimoji="1" lang="zh-CN" altLang="en-US" sz="2000" dirty="0"/>
              <a:t>库、</a:t>
            </a:r>
            <a:r>
              <a:rPr kumimoji="1" lang="en-US" altLang="zh-CN" sz="2000" dirty="0"/>
              <a:t>Dalvik</a:t>
            </a:r>
            <a:r>
              <a:rPr kumimoji="1" lang="zh-CN" altLang="en-US" sz="2000" dirty="0"/>
              <a:t>（</a:t>
            </a:r>
            <a:r>
              <a:rPr kumimoji="1" lang="en-US" altLang="zh-CN" sz="2000" dirty="0"/>
              <a:t>Java</a:t>
            </a:r>
            <a:r>
              <a:rPr kumimoji="1" lang="zh-CN" altLang="en-US" sz="2000" dirty="0"/>
              <a:t>虚拟机）是否属于操作系统？</a:t>
            </a:r>
            <a:endParaRPr kumimoji="1" lang="en-US" altLang="zh-CN" sz="2000" dirty="0"/>
          </a:p>
          <a:p>
            <a:pPr lvl="1"/>
            <a:r>
              <a:rPr kumimoji="1" lang="zh-CN" altLang="en-US" sz="1800" dirty="0"/>
              <a:t>对</a:t>
            </a:r>
            <a:r>
              <a:rPr kumimoji="1" lang="en-US" altLang="zh-CN" sz="1800" dirty="0"/>
              <a:t>Android</a:t>
            </a:r>
            <a:r>
              <a:rPr kumimoji="1" lang="zh-CN" altLang="en-US" sz="1800" dirty="0"/>
              <a:t>来说，属于操作系统框架层；</a:t>
            </a:r>
            <a:r>
              <a:rPr kumimoji="1" lang="en-US" altLang="zh-CN" sz="1800" dirty="0"/>
              <a:t>App</a:t>
            </a:r>
            <a:r>
              <a:rPr kumimoji="1" lang="zh-CN" altLang="en-US" sz="1800" dirty="0"/>
              <a:t>属于应用</a:t>
            </a:r>
            <a:endParaRPr kumimoji="1" lang="en-US" altLang="zh-CN" sz="1800" dirty="0"/>
          </a:p>
          <a:p>
            <a:pPr lvl="1"/>
            <a:r>
              <a:rPr kumimoji="1" lang="zh-CN" altLang="en-US" sz="1800" dirty="0"/>
              <a:t>对</a:t>
            </a:r>
            <a:r>
              <a:rPr kumimoji="1" lang="en-US" altLang="zh-CN" sz="1800" dirty="0"/>
              <a:t>Linux</a:t>
            </a:r>
            <a:r>
              <a:rPr kumimoji="1" lang="zh-CN" altLang="en-US" sz="1800" dirty="0"/>
              <a:t>来说，不属于操作系统；</a:t>
            </a:r>
            <a:r>
              <a:rPr kumimoji="1" lang="en-US" altLang="zh-CN" sz="1800" dirty="0"/>
              <a:t>hello</a:t>
            </a:r>
            <a:r>
              <a:rPr kumimoji="1" lang="zh-CN" altLang="en-US" sz="1800" dirty="0"/>
              <a:t>属于应用</a:t>
            </a:r>
            <a:endParaRPr kumimoji="1" lang="en-US" altLang="zh-CN" sz="1800" dirty="0"/>
          </a:p>
          <a:p>
            <a:pPr lvl="1"/>
            <a:endParaRPr kumimoji="1" lang="en-US" altLang="zh-CN" sz="2000" dirty="0"/>
          </a:p>
          <a:p>
            <a:r>
              <a:rPr kumimoji="1" lang="zh-CN" altLang="en-US" sz="2000" dirty="0"/>
              <a:t>我们课程中的操作系统：以</a:t>
            </a:r>
            <a:r>
              <a:rPr kumimoji="1" lang="en-US" altLang="zh-CN" sz="2000" dirty="0"/>
              <a:t>hello</a:t>
            </a:r>
            <a:r>
              <a:rPr kumimoji="1" lang="zh-CN" altLang="en-US" sz="2000" dirty="0"/>
              <a:t>作为典型应用</a:t>
            </a:r>
          </a:p>
        </p:txBody>
      </p:sp>
      <p:sp>
        <p:nvSpPr>
          <p:cNvPr id="4" name="灯片编号占位符 3">
            <a:extLst>
              <a:ext uri="{FF2B5EF4-FFF2-40B4-BE49-F238E27FC236}">
                <a16:creationId xmlns:a16="http://schemas.microsoft.com/office/drawing/2014/main" id="{4258AD29-8EE3-1149-B7CF-04FAA72643CD}"/>
              </a:ext>
            </a:extLst>
          </p:cNvPr>
          <p:cNvSpPr>
            <a:spLocks noGrp="1"/>
          </p:cNvSpPr>
          <p:nvPr>
            <p:ph type="sldNum" sz="quarter" idx="12"/>
          </p:nvPr>
        </p:nvSpPr>
        <p:spPr/>
        <p:txBody>
          <a:bodyPr/>
          <a:lstStyle/>
          <a:p>
            <a:fld id="{ADE361C3-C043-4A6E-BDCE-8DA1E7D90A3B}" type="slidenum">
              <a:rPr lang="zh-CN" altLang="en-US" smtClean="0"/>
              <a:t>16</a:t>
            </a:fld>
            <a:endParaRPr lang="zh-CN" altLang="en-US"/>
          </a:p>
        </p:txBody>
      </p:sp>
    </p:spTree>
    <p:extLst>
      <p:ext uri="{BB962C8B-B14F-4D97-AF65-F5344CB8AC3E}">
        <p14:creationId xmlns:p14="http://schemas.microsoft.com/office/powerpoint/2010/main" val="1100325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0A9D9-934A-DE46-8A3C-271742130D3B}"/>
              </a:ext>
            </a:extLst>
          </p:cNvPr>
          <p:cNvSpPr>
            <a:spLocks noGrp="1"/>
          </p:cNvSpPr>
          <p:nvPr>
            <p:ph type="title"/>
          </p:nvPr>
        </p:nvSpPr>
        <p:spPr/>
        <p:txBody>
          <a:bodyPr/>
          <a:lstStyle/>
          <a:p>
            <a:r>
              <a:rPr kumimoji="1" lang="zh-CN" altLang="en-US" dirty="0"/>
              <a:t>从 </a:t>
            </a:r>
            <a:r>
              <a:rPr kumimoji="1" lang="en-US" altLang="zh-CN" dirty="0"/>
              <a:t>Hello</a:t>
            </a:r>
            <a:r>
              <a:rPr kumimoji="1" lang="zh-CN" altLang="en-US" dirty="0"/>
              <a:t> </a:t>
            </a:r>
            <a:r>
              <a:rPr kumimoji="1" lang="en-US" altLang="zh-CN" dirty="0"/>
              <a:t>World</a:t>
            </a:r>
            <a:r>
              <a:rPr kumimoji="1" lang="zh-CN" altLang="en-US" dirty="0"/>
              <a:t> 说起</a:t>
            </a:r>
          </a:p>
        </p:txBody>
      </p:sp>
      <p:sp>
        <p:nvSpPr>
          <p:cNvPr id="4" name="灯片编号占位符 3">
            <a:extLst>
              <a:ext uri="{FF2B5EF4-FFF2-40B4-BE49-F238E27FC236}">
                <a16:creationId xmlns:a16="http://schemas.microsoft.com/office/drawing/2014/main" id="{75639666-6BF7-F449-BD32-49398B3D3714}"/>
              </a:ext>
            </a:extLst>
          </p:cNvPr>
          <p:cNvSpPr>
            <a:spLocks noGrp="1"/>
          </p:cNvSpPr>
          <p:nvPr>
            <p:ph type="sldNum" sz="quarter" idx="12"/>
          </p:nvPr>
        </p:nvSpPr>
        <p:spPr/>
        <p:txBody>
          <a:bodyPr/>
          <a:lstStyle/>
          <a:p>
            <a:fld id="{ADE361C3-C043-4A6E-BDCE-8DA1E7D90A3B}" type="slidenum">
              <a:rPr lang="zh-CN" altLang="en-US" smtClean="0"/>
              <a:t>17</a:t>
            </a:fld>
            <a:endParaRPr lang="zh-CN" altLang="en-US"/>
          </a:p>
        </p:txBody>
      </p:sp>
      <p:sp>
        <p:nvSpPr>
          <p:cNvPr id="5" name="矩形 4">
            <a:extLst>
              <a:ext uri="{FF2B5EF4-FFF2-40B4-BE49-F238E27FC236}">
                <a16:creationId xmlns:a16="http://schemas.microsoft.com/office/drawing/2014/main" id="{58A9F078-55BD-5D46-851C-38B5B4AFFB0C}"/>
              </a:ext>
            </a:extLst>
          </p:cNvPr>
          <p:cNvSpPr/>
          <p:nvPr/>
        </p:nvSpPr>
        <p:spPr>
          <a:xfrm>
            <a:off x="605773" y="1489348"/>
            <a:ext cx="3870176" cy="2031325"/>
          </a:xfrm>
          <a:prstGeom prst="rect">
            <a:avLst/>
          </a:prstGeom>
          <a:ln>
            <a:solidFill>
              <a:schemeClr val="bg1">
                <a:lumMod val="50000"/>
              </a:schemeClr>
            </a:solidFill>
          </a:ln>
        </p:spPr>
        <p:txBody>
          <a:bodyPr wrap="square">
            <a:spAutoFit/>
          </a:bodyPr>
          <a:lstStyle/>
          <a:p>
            <a:r>
              <a:rPr lang="en" altLang="zh-CN" dirty="0">
                <a:latin typeface="Consolas" panose="020B0609020204030204" pitchFamily="49" charset="0"/>
                <a:cs typeface="Consolas" panose="020B0609020204030204" pitchFamily="49" charset="0"/>
              </a:rPr>
              <a:t>#include &lt;</a:t>
            </a:r>
            <a:r>
              <a:rPr lang="en" altLang="zh-CN" dirty="0" err="1">
                <a:latin typeface="Consolas" panose="020B0609020204030204" pitchFamily="49" charset="0"/>
                <a:cs typeface="Consolas" panose="020B0609020204030204" pitchFamily="49" charset="0"/>
              </a:rPr>
              <a:t>stdio.h</a:t>
            </a:r>
            <a:r>
              <a:rPr lang="en" altLang="zh-CN" dirty="0">
                <a:latin typeface="Consolas" panose="020B0609020204030204" pitchFamily="49" charset="0"/>
                <a:cs typeface="Consolas" panose="020B0609020204030204" pitchFamily="49" charset="0"/>
              </a:rPr>
              <a:t>&gt; </a:t>
            </a:r>
          </a:p>
          <a:p>
            <a:endParaRPr lang="en" altLang="zh-CN" dirty="0">
              <a:latin typeface="Consolas" panose="020B0609020204030204" pitchFamily="49" charset="0"/>
              <a:cs typeface="Consolas" panose="020B0609020204030204" pitchFamily="49" charset="0"/>
            </a:endParaRPr>
          </a:p>
          <a:p>
            <a:r>
              <a:rPr lang="en" altLang="zh-CN" dirty="0">
                <a:latin typeface="Consolas" panose="020B0609020204030204" pitchFamily="49" charset="0"/>
                <a:cs typeface="Consolas" panose="020B0609020204030204" pitchFamily="49" charset="0"/>
              </a:rPr>
              <a:t>int main() </a:t>
            </a:r>
          </a:p>
          <a:p>
            <a:r>
              <a:rPr lang="en" altLang="zh-CN" dirty="0">
                <a:latin typeface="Consolas" panose="020B0609020204030204" pitchFamily="49" charset="0"/>
                <a:cs typeface="Consolas" panose="020B0609020204030204" pitchFamily="49" charset="0"/>
              </a:rPr>
              <a:t>{</a:t>
            </a:r>
          </a:p>
          <a:p>
            <a:r>
              <a:rPr lang="zh-CN" altLang="en-US" dirty="0">
                <a:latin typeface="Consolas" panose="020B0609020204030204" pitchFamily="49" charset="0"/>
                <a:cs typeface="Consolas" panose="020B0609020204030204" pitchFamily="49" charset="0"/>
              </a:rPr>
              <a:t>    </a:t>
            </a:r>
            <a:r>
              <a:rPr lang="en" altLang="zh-CN" dirty="0" err="1">
                <a:latin typeface="Consolas" panose="020B0609020204030204" pitchFamily="49" charset="0"/>
                <a:cs typeface="Consolas" panose="020B0609020204030204" pitchFamily="49" charset="0"/>
              </a:rPr>
              <a:t>printf</a:t>
            </a:r>
            <a:r>
              <a:rPr lang="en" altLang="zh-CN" dirty="0">
                <a:latin typeface="Consolas" panose="020B0609020204030204" pitchFamily="49" charset="0"/>
                <a:cs typeface="Consolas" panose="020B0609020204030204" pitchFamily="49" charset="0"/>
              </a:rPr>
              <a:t>("Hello World!\n");</a:t>
            </a:r>
          </a:p>
          <a:p>
            <a:r>
              <a:rPr lang="zh-CN" altLang="en-US" dirty="0">
                <a:latin typeface="Consolas" panose="020B0609020204030204" pitchFamily="49" charset="0"/>
                <a:cs typeface="Consolas" panose="020B0609020204030204" pitchFamily="49" charset="0"/>
              </a:rPr>
              <a:t>    </a:t>
            </a:r>
            <a:r>
              <a:rPr lang="en" altLang="zh-CN" dirty="0">
                <a:latin typeface="Consolas" panose="020B0609020204030204" pitchFamily="49" charset="0"/>
                <a:cs typeface="Consolas" panose="020B0609020204030204" pitchFamily="49" charset="0"/>
              </a:rPr>
              <a:t>return 0; </a:t>
            </a:r>
          </a:p>
          <a:p>
            <a:r>
              <a:rPr lang="en" altLang="zh-CN" dirty="0">
                <a:latin typeface="Consolas" panose="020B0609020204030204" pitchFamily="49" charset="0"/>
                <a:cs typeface="Consolas" panose="020B0609020204030204" pitchFamily="49" charset="0"/>
              </a:rPr>
              <a:t>}</a:t>
            </a:r>
            <a:endParaRPr lang="zh-CN" altLang="en-US" dirty="0">
              <a:latin typeface="Consolas" panose="020B0609020204030204" pitchFamily="49" charset="0"/>
              <a:cs typeface="Consolas" panose="020B0609020204030204" pitchFamily="49" charset="0"/>
            </a:endParaRPr>
          </a:p>
        </p:txBody>
      </p:sp>
      <p:sp>
        <p:nvSpPr>
          <p:cNvPr id="6" name="矩形 5">
            <a:extLst>
              <a:ext uri="{FF2B5EF4-FFF2-40B4-BE49-F238E27FC236}">
                <a16:creationId xmlns:a16="http://schemas.microsoft.com/office/drawing/2014/main" id="{DB1F710C-7964-4942-ADA2-D82BD241301F}"/>
              </a:ext>
            </a:extLst>
          </p:cNvPr>
          <p:cNvSpPr/>
          <p:nvPr/>
        </p:nvSpPr>
        <p:spPr>
          <a:xfrm>
            <a:off x="5292080" y="1489348"/>
            <a:ext cx="3102131" cy="3662862"/>
          </a:xfrm>
          <a:prstGeom prst="rect">
            <a:avLst/>
          </a:prstGeom>
          <a:solidFill>
            <a:schemeClr val="tx1">
              <a:lumMod val="65000"/>
              <a:lumOff val="35000"/>
            </a:schemeClr>
          </a:solidFill>
        </p:spPr>
        <p:txBody>
          <a:bodyPr wrap="none">
            <a:spAutoFit/>
          </a:bodyPr>
          <a:lstStyle/>
          <a:p>
            <a:pPr>
              <a:lnSpc>
                <a:spcPct val="123000"/>
              </a:lnSpc>
            </a:pPr>
            <a:r>
              <a:rPr lang="zh-CN" altLang="en-US" sz="1600" dirty="0">
                <a:solidFill>
                  <a:srgbClr val="73FEFF"/>
                </a:solidFill>
                <a:latin typeface="Consolas" panose="020B0609020204030204" pitchFamily="49" charset="0"/>
                <a:cs typeface="Consolas" panose="020B0609020204030204" pitchFamily="49" charset="0"/>
              </a:rPr>
              <a:t>bash$ gcc hello.c -o hello</a:t>
            </a:r>
            <a:endParaRPr lang="en-US" altLang="zh-CN" sz="1600" dirty="0">
              <a:solidFill>
                <a:srgbClr val="73FEFF"/>
              </a:solidFill>
              <a:latin typeface="Consolas" panose="020B0609020204030204" pitchFamily="49" charset="0"/>
              <a:cs typeface="Consolas" panose="020B0609020204030204" pitchFamily="49" charset="0"/>
            </a:endParaRPr>
          </a:p>
          <a:p>
            <a:pPr>
              <a:lnSpc>
                <a:spcPct val="123000"/>
              </a:lnSpc>
            </a:pPr>
            <a:endParaRPr lang="en-US" altLang="zh-CN" sz="1600" dirty="0">
              <a:solidFill>
                <a:schemeClr val="bg1"/>
              </a:solidFill>
              <a:latin typeface="Consolas" panose="020B0609020204030204" pitchFamily="49" charset="0"/>
              <a:cs typeface="Consolas" panose="020B0609020204030204" pitchFamily="49" charset="0"/>
            </a:endParaRPr>
          </a:p>
          <a:p>
            <a:pPr>
              <a:lnSpc>
                <a:spcPct val="123000"/>
              </a:lnSpc>
            </a:pPr>
            <a:r>
              <a:rPr lang="en-US" altLang="zh-CN" sz="1400" dirty="0">
                <a:solidFill>
                  <a:schemeClr val="bg1"/>
                </a:solidFill>
                <a:latin typeface="Consolas" panose="020B0609020204030204" pitchFamily="49" charset="0"/>
                <a:cs typeface="Consolas" panose="020B0609020204030204" pitchFamily="49" charset="0"/>
              </a:rPr>
              <a:t>#</a:t>
            </a:r>
            <a:r>
              <a:rPr lang="zh-CN" altLang="en-US" sz="1400" dirty="0">
                <a:solidFill>
                  <a:schemeClr val="bg1"/>
                </a:solidFill>
                <a:latin typeface="Consolas" panose="020B0609020204030204" pitchFamily="49" charset="0"/>
                <a:cs typeface="Consolas" panose="020B0609020204030204" pitchFamily="49" charset="0"/>
              </a:rPr>
              <a:t> 运行一个</a:t>
            </a:r>
            <a:r>
              <a:rPr lang="en-US" altLang="zh-CN" sz="1400" dirty="0">
                <a:solidFill>
                  <a:schemeClr val="bg1"/>
                </a:solidFill>
                <a:latin typeface="Consolas" panose="020B0609020204030204" pitchFamily="49" charset="0"/>
                <a:cs typeface="Consolas" panose="020B0609020204030204" pitchFamily="49" charset="0"/>
              </a:rPr>
              <a:t>hello</a:t>
            </a:r>
            <a:r>
              <a:rPr lang="zh-CN" altLang="en-US" sz="1400" dirty="0">
                <a:solidFill>
                  <a:schemeClr val="bg1"/>
                </a:solidFill>
                <a:latin typeface="Consolas" panose="020B0609020204030204" pitchFamily="49" charset="0"/>
                <a:cs typeface="Consolas" panose="020B0609020204030204" pitchFamily="49" charset="0"/>
              </a:rPr>
              <a:t> </a:t>
            </a:r>
            <a:r>
              <a:rPr lang="en-US" altLang="zh-CN" sz="1400" dirty="0">
                <a:solidFill>
                  <a:schemeClr val="bg1"/>
                </a:solidFill>
                <a:latin typeface="Consolas" panose="020B0609020204030204" pitchFamily="49" charset="0"/>
                <a:cs typeface="Consolas" panose="020B0609020204030204" pitchFamily="49" charset="0"/>
              </a:rPr>
              <a:t>world</a:t>
            </a:r>
            <a:r>
              <a:rPr lang="zh-CN" altLang="en-US" sz="1400" dirty="0">
                <a:solidFill>
                  <a:schemeClr val="bg1"/>
                </a:solidFill>
                <a:latin typeface="Consolas" panose="020B0609020204030204" pitchFamily="49" charset="0"/>
                <a:cs typeface="Consolas" panose="020B0609020204030204" pitchFamily="49" charset="0"/>
              </a:rPr>
              <a:t>程序</a:t>
            </a:r>
            <a:endParaRPr lang="en-US" altLang="zh-CN" sz="1400" dirty="0">
              <a:solidFill>
                <a:schemeClr val="bg1"/>
              </a:solidFill>
              <a:latin typeface="Consolas" panose="020B0609020204030204" pitchFamily="49" charset="0"/>
              <a:cs typeface="Consolas" panose="020B0609020204030204" pitchFamily="49" charset="0"/>
            </a:endParaRPr>
          </a:p>
          <a:p>
            <a:pPr>
              <a:lnSpc>
                <a:spcPct val="123000"/>
              </a:lnSpc>
            </a:pPr>
            <a:r>
              <a:rPr lang="en" altLang="zh-CN" sz="1600" dirty="0">
                <a:solidFill>
                  <a:srgbClr val="73FEFF"/>
                </a:solidFill>
                <a:latin typeface="Consolas" panose="020B0609020204030204" pitchFamily="49" charset="0"/>
                <a:cs typeface="Consolas" panose="020B0609020204030204" pitchFamily="49" charset="0"/>
              </a:rPr>
              <a:t>bash$./hello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a:t>
            </a:r>
          </a:p>
          <a:p>
            <a:pPr>
              <a:lnSpc>
                <a:spcPct val="123000"/>
              </a:lnSpc>
            </a:pPr>
            <a:endParaRPr lang="en" altLang="zh-CN" sz="1600" dirty="0">
              <a:solidFill>
                <a:schemeClr val="bg1"/>
              </a:solidFill>
              <a:latin typeface="Consolas" panose="020B0609020204030204" pitchFamily="49" charset="0"/>
              <a:cs typeface="Consolas" panose="020B0609020204030204" pitchFamily="49" charset="0"/>
            </a:endParaRPr>
          </a:p>
          <a:p>
            <a:pPr>
              <a:lnSpc>
                <a:spcPct val="123000"/>
              </a:lnSpc>
            </a:pPr>
            <a:r>
              <a:rPr lang="en-US" altLang="zh-CN" sz="1400" dirty="0">
                <a:solidFill>
                  <a:schemeClr val="bg1"/>
                </a:solidFill>
                <a:latin typeface="Consolas" panose="020B0609020204030204" pitchFamily="49" charset="0"/>
                <a:cs typeface="Consolas" panose="020B0609020204030204" pitchFamily="49" charset="0"/>
              </a:rPr>
              <a:t>#</a:t>
            </a:r>
            <a:r>
              <a:rPr lang="zh-CN" altLang="en-US" sz="1400" dirty="0">
                <a:solidFill>
                  <a:schemeClr val="bg1"/>
                </a:solidFill>
                <a:latin typeface="Consolas" panose="020B0609020204030204" pitchFamily="49" charset="0"/>
                <a:cs typeface="Consolas" panose="020B0609020204030204" pitchFamily="49" charset="0"/>
              </a:rPr>
              <a:t> 同时启动两个</a:t>
            </a:r>
            <a:r>
              <a:rPr lang="en-US" altLang="zh-CN" sz="1400" dirty="0">
                <a:solidFill>
                  <a:schemeClr val="bg1"/>
                </a:solidFill>
                <a:latin typeface="Consolas" panose="020B0609020204030204" pitchFamily="49" charset="0"/>
                <a:cs typeface="Consolas" panose="020B0609020204030204" pitchFamily="49" charset="0"/>
              </a:rPr>
              <a:t>hello</a:t>
            </a:r>
            <a:r>
              <a:rPr lang="zh-CN" altLang="en-US" sz="1400" dirty="0">
                <a:solidFill>
                  <a:schemeClr val="bg1"/>
                </a:solidFill>
                <a:latin typeface="Consolas" panose="020B0609020204030204" pitchFamily="49" charset="0"/>
                <a:cs typeface="Consolas" panose="020B0609020204030204" pitchFamily="49" charset="0"/>
              </a:rPr>
              <a:t> </a:t>
            </a:r>
            <a:r>
              <a:rPr lang="en-US" altLang="zh-CN" sz="1400" dirty="0">
                <a:solidFill>
                  <a:schemeClr val="bg1"/>
                </a:solidFill>
                <a:latin typeface="Consolas" panose="020B0609020204030204" pitchFamily="49" charset="0"/>
                <a:cs typeface="Consolas" panose="020B0609020204030204" pitchFamily="49" charset="0"/>
              </a:rPr>
              <a:t>world</a:t>
            </a:r>
            <a:r>
              <a:rPr lang="zh-CN" altLang="en-US" sz="1400" dirty="0">
                <a:solidFill>
                  <a:schemeClr val="bg1"/>
                </a:solidFill>
                <a:latin typeface="Consolas" panose="020B0609020204030204" pitchFamily="49" charset="0"/>
                <a:cs typeface="Consolas" panose="020B0609020204030204" pitchFamily="49" charset="0"/>
              </a:rPr>
              <a:t>程序</a:t>
            </a:r>
            <a:endParaRPr lang="en" altLang="zh-CN" sz="1400" dirty="0">
              <a:solidFill>
                <a:schemeClr val="bg1"/>
              </a:solidFill>
              <a:latin typeface="Consolas" panose="020B0609020204030204" pitchFamily="49" charset="0"/>
              <a:cs typeface="Consolas" panose="020B0609020204030204" pitchFamily="49" charset="0"/>
            </a:endParaRPr>
          </a:p>
          <a:p>
            <a:pPr>
              <a:lnSpc>
                <a:spcPct val="123000"/>
              </a:lnSpc>
            </a:pPr>
            <a:r>
              <a:rPr lang="en" altLang="zh-CN" sz="1600" dirty="0">
                <a:solidFill>
                  <a:srgbClr val="73FEFF"/>
                </a:solidFill>
                <a:latin typeface="Consolas" panose="020B0609020204030204" pitchFamily="49" charset="0"/>
                <a:cs typeface="Consolas" panose="020B0609020204030204" pitchFamily="49" charset="0"/>
              </a:rPr>
              <a:t>bash$ ./hello &amp; ./hello</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[1] 144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[1]+ Done</a:t>
            </a:r>
            <a:r>
              <a:rPr lang="zh-CN" altLang="en-US" sz="1600" dirty="0">
                <a:solidFill>
                  <a:schemeClr val="bg1"/>
                </a:solidFill>
                <a:latin typeface="Consolas" panose="020B0609020204030204" pitchFamily="49" charset="0"/>
                <a:cs typeface="Consolas" panose="020B0609020204030204" pitchFamily="49" charset="0"/>
              </a:rPr>
              <a:t>       </a:t>
            </a:r>
            <a:r>
              <a:rPr lang="en" altLang="zh-CN" sz="1600" dirty="0">
                <a:solidFill>
                  <a:schemeClr val="bg1"/>
                </a:solidFill>
                <a:latin typeface="Consolas" panose="020B0609020204030204" pitchFamily="49" charset="0"/>
                <a:cs typeface="Consolas" panose="020B0609020204030204" pitchFamily="49" charset="0"/>
              </a:rPr>
              <a:t>./hello</a:t>
            </a:r>
          </a:p>
        </p:txBody>
      </p:sp>
      <p:sp>
        <p:nvSpPr>
          <p:cNvPr id="7" name="矩形 6">
            <a:extLst>
              <a:ext uri="{FF2B5EF4-FFF2-40B4-BE49-F238E27FC236}">
                <a16:creationId xmlns:a16="http://schemas.microsoft.com/office/drawing/2014/main" id="{3F46B5F4-7921-594D-803B-B2CB5BD88051}"/>
              </a:ext>
            </a:extLst>
          </p:cNvPr>
          <p:cNvSpPr/>
          <p:nvPr/>
        </p:nvSpPr>
        <p:spPr>
          <a:xfrm>
            <a:off x="361495" y="4729708"/>
            <a:ext cx="4594528" cy="461665"/>
          </a:xfrm>
          <a:prstGeom prst="rect">
            <a:avLst/>
          </a:prstGeom>
        </p:spPr>
        <p:txBody>
          <a:bodyPr wrap="none">
            <a:spAutoFit/>
          </a:bodyPr>
          <a:lstStyle/>
          <a:p>
            <a:pPr algn="ctr"/>
            <a:r>
              <a:rPr kumimoji="1" lang="zh-CN" altLang="en-US" sz="2400" b="1" dirty="0">
                <a:solidFill>
                  <a:srgbClr val="C00000"/>
                </a:solidFill>
              </a:rPr>
              <a:t>运行</a:t>
            </a:r>
            <a:r>
              <a:rPr kumimoji="1" lang="en-US" altLang="zh-CN" sz="2400" b="1" dirty="0">
                <a:solidFill>
                  <a:srgbClr val="C00000"/>
                </a:solidFill>
              </a:rPr>
              <a:t>hello</a:t>
            </a:r>
            <a:r>
              <a:rPr kumimoji="1" lang="zh-CN" altLang="en-US" sz="2400" b="1" dirty="0">
                <a:solidFill>
                  <a:srgbClr val="C00000"/>
                </a:solidFill>
              </a:rPr>
              <a:t>时，操作系统的作用？</a:t>
            </a:r>
            <a:endParaRPr lang="zh-CN" altLang="en-US" sz="2400" b="1" dirty="0">
              <a:solidFill>
                <a:srgbClr val="C00000"/>
              </a:solidFill>
            </a:endParaRPr>
          </a:p>
        </p:txBody>
      </p:sp>
    </p:spTree>
    <p:extLst>
      <p:ext uri="{BB962C8B-B14F-4D97-AF65-F5344CB8AC3E}">
        <p14:creationId xmlns:p14="http://schemas.microsoft.com/office/powerpoint/2010/main" val="2349640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7F879-DC5B-8840-9F61-993421AA71CC}"/>
              </a:ext>
            </a:extLst>
          </p:cNvPr>
          <p:cNvSpPr>
            <a:spLocks noGrp="1"/>
          </p:cNvSpPr>
          <p:nvPr>
            <p:ph type="title"/>
          </p:nvPr>
        </p:nvSpPr>
        <p:spPr/>
        <p:txBody>
          <a:bodyPr/>
          <a:lstStyle/>
          <a:p>
            <a:r>
              <a:rPr kumimoji="1" lang="zh-CN" altLang="en-US" dirty="0"/>
              <a:t>操作系统考虑的一些问题</a:t>
            </a:r>
          </a:p>
        </p:txBody>
      </p:sp>
      <p:sp>
        <p:nvSpPr>
          <p:cNvPr id="3" name="内容占位符 2">
            <a:extLst>
              <a:ext uri="{FF2B5EF4-FFF2-40B4-BE49-F238E27FC236}">
                <a16:creationId xmlns:a16="http://schemas.microsoft.com/office/drawing/2014/main" id="{20268A23-9D03-F44B-9D22-6B6491A77F52}"/>
              </a:ext>
            </a:extLst>
          </p:cNvPr>
          <p:cNvSpPr>
            <a:spLocks noGrp="1"/>
          </p:cNvSpPr>
          <p:nvPr>
            <p:ph idx="1"/>
          </p:nvPr>
        </p:nvSpPr>
        <p:spPr/>
        <p:txBody>
          <a:bodyPr>
            <a:normAutofit/>
          </a:bodyPr>
          <a:lstStyle/>
          <a:p>
            <a:r>
              <a:rPr kumimoji="1" lang="en" altLang="zh-CN" sz="1600" b="0" dirty="0"/>
              <a:t>hello </a:t>
            </a:r>
            <a:r>
              <a:rPr kumimoji="1" lang="zh-CN" altLang="en-US" sz="1600" b="0" dirty="0"/>
              <a:t>这个可执行文件存储在什么位置？是如何存储的？</a:t>
            </a:r>
          </a:p>
          <a:p>
            <a:r>
              <a:rPr kumimoji="1" lang="en" altLang="zh-CN" sz="1600" b="0" dirty="0"/>
              <a:t>hello </a:t>
            </a:r>
            <a:r>
              <a:rPr kumimoji="1" lang="zh-CN" altLang="en-US" sz="1600" b="0" dirty="0"/>
              <a:t>这个可执行文件是如何从硬盘加载到</a:t>
            </a:r>
            <a:r>
              <a:rPr kumimoji="1" lang="zh-CN" altLang="en" sz="1600" b="0" dirty="0"/>
              <a:t>内存</a:t>
            </a:r>
            <a:r>
              <a:rPr kumimoji="1" lang="zh-CN" altLang="en-US" sz="1600" b="0" dirty="0"/>
              <a:t>中运行的？</a:t>
            </a:r>
          </a:p>
          <a:p>
            <a:r>
              <a:rPr kumimoji="1" lang="en" altLang="zh-CN" sz="1600" b="0" dirty="0"/>
              <a:t>hello </a:t>
            </a:r>
            <a:r>
              <a:rPr kumimoji="1" lang="zh-CN" altLang="en-US" sz="1600" b="0" dirty="0"/>
              <a:t>这个可执行文件是如何将</a:t>
            </a:r>
            <a:r>
              <a:rPr kumimoji="1" lang="en-US" altLang="zh-CN" sz="1600" b="0" dirty="0"/>
              <a:t>"</a:t>
            </a:r>
            <a:r>
              <a:rPr kumimoji="1" lang="en" altLang="zh-CN" sz="1600" b="0" dirty="0"/>
              <a:t>Hello World!</a:t>
            </a:r>
            <a:r>
              <a:rPr kumimoji="1" lang="en-US" altLang="zh-CN" sz="1600" b="0" dirty="0"/>
              <a:t>"</a:t>
            </a:r>
            <a:r>
              <a:rPr kumimoji="1" lang="zh-CN" altLang="en-US" sz="1600" b="0" dirty="0"/>
              <a:t>这行字输出到屏幕？</a:t>
            </a:r>
          </a:p>
          <a:p>
            <a:r>
              <a:rPr kumimoji="1" lang="zh-CN" altLang="en-US" sz="1600" b="0" dirty="0"/>
              <a:t>两个 </a:t>
            </a:r>
            <a:r>
              <a:rPr kumimoji="1" lang="en" altLang="zh-CN" sz="1600" b="0" dirty="0"/>
              <a:t>hello </a:t>
            </a:r>
            <a:r>
              <a:rPr kumimoji="1" lang="zh-CN" altLang="en-US" sz="1600" b="0" dirty="0"/>
              <a:t>程序是如何同时运行在一个 </a:t>
            </a:r>
            <a:r>
              <a:rPr kumimoji="1" lang="en" altLang="zh-CN" sz="1600" b="0" dirty="0"/>
              <a:t>CPU </a:t>
            </a:r>
            <a:r>
              <a:rPr kumimoji="1" lang="zh-CN" altLang="en" sz="1600" b="0" dirty="0"/>
              <a:t>上</a:t>
            </a:r>
            <a:r>
              <a:rPr kumimoji="1" lang="zh-CN" altLang="en-US" sz="1600" b="0" dirty="0"/>
              <a:t>的？</a:t>
            </a:r>
            <a:endParaRPr kumimoji="1" lang="en-US" altLang="zh-CN" sz="1600" b="0" dirty="0"/>
          </a:p>
          <a:p>
            <a:r>
              <a:rPr kumimoji="1" lang="zh-CN" altLang="en-US" sz="1600" b="0" dirty="0"/>
              <a:t>两个 </a:t>
            </a:r>
            <a:r>
              <a:rPr kumimoji="1" lang="en-US" altLang="zh-CN" sz="1600" b="0" dirty="0"/>
              <a:t>hello</a:t>
            </a:r>
            <a:r>
              <a:rPr kumimoji="1" lang="zh-CN" altLang="en-US" sz="1600" b="0" dirty="0"/>
              <a:t> 程序之间如果互相通信该怎么做？</a:t>
            </a:r>
            <a:endParaRPr kumimoji="1" lang="en-US" altLang="zh-CN" sz="1600" b="0" dirty="0"/>
          </a:p>
          <a:p>
            <a:r>
              <a:rPr kumimoji="1" lang="zh-CN" altLang="en-US" sz="1600" b="0" dirty="0"/>
              <a:t>如果其中一个 </a:t>
            </a:r>
            <a:r>
              <a:rPr kumimoji="1" lang="en-US" altLang="zh-CN" sz="1600" b="0" dirty="0"/>
              <a:t>hello</a:t>
            </a:r>
            <a:r>
              <a:rPr kumimoji="1" lang="zh-CN" altLang="en-US" sz="1600" b="0" dirty="0"/>
              <a:t> 出</a:t>
            </a:r>
            <a:r>
              <a:rPr kumimoji="1" lang="en-US" altLang="zh-CN" sz="1600" b="0" dirty="0"/>
              <a:t>bug</a:t>
            </a:r>
            <a:r>
              <a:rPr kumimoji="1" lang="zh-CN" altLang="en-US" sz="1600" b="0" dirty="0"/>
              <a:t>了，如何保证另一个能不受影响正常运行？</a:t>
            </a:r>
            <a:endParaRPr kumimoji="1" lang="en-US" altLang="zh-CN" sz="1600" b="0" dirty="0"/>
          </a:p>
          <a:p>
            <a:r>
              <a:rPr kumimoji="1" lang="zh-CN" altLang="en-US" sz="1600" b="0" dirty="0"/>
              <a:t>如何同时运行</a:t>
            </a:r>
            <a:r>
              <a:rPr kumimoji="1" lang="en-US" altLang="zh-CN" sz="1600" b="0" dirty="0"/>
              <a:t>1,000</a:t>
            </a:r>
            <a:r>
              <a:rPr kumimoji="1" lang="zh-CN" altLang="en-US" sz="1600" b="0" dirty="0"/>
              <a:t>个 </a:t>
            </a:r>
            <a:r>
              <a:rPr kumimoji="1" lang="en-US" altLang="zh-CN" sz="1600" b="0" dirty="0"/>
              <a:t>hello</a:t>
            </a:r>
            <a:r>
              <a:rPr kumimoji="1" lang="zh-CN" altLang="en-US" sz="1600" b="0" dirty="0"/>
              <a:t>？</a:t>
            </a:r>
            <a:r>
              <a:rPr kumimoji="1" lang="en-US" altLang="zh-CN" sz="1600" b="0" dirty="0"/>
              <a:t>10,000</a:t>
            </a:r>
            <a:r>
              <a:rPr kumimoji="1" lang="zh-CN" altLang="en-US" sz="1600" b="0" dirty="0"/>
              <a:t>个？</a:t>
            </a:r>
            <a:r>
              <a:rPr kumimoji="1" lang="en-US" altLang="zh-CN" sz="1600" b="0" dirty="0"/>
              <a:t>1,000,000</a:t>
            </a:r>
            <a:r>
              <a:rPr kumimoji="1" lang="zh-CN" altLang="en-US" sz="1600" b="0" dirty="0"/>
              <a:t>个？</a:t>
            </a:r>
            <a:endParaRPr kumimoji="1" lang="en-US" altLang="zh-CN" sz="1600" b="0" dirty="0"/>
          </a:p>
          <a:p>
            <a:r>
              <a:rPr kumimoji="1" lang="en-US" altLang="zh-CN" sz="1600" b="0" dirty="0"/>
              <a:t>…</a:t>
            </a:r>
            <a:endParaRPr kumimoji="1" lang="zh-CN" altLang="en-US" sz="1600" b="0" dirty="0"/>
          </a:p>
        </p:txBody>
      </p:sp>
      <p:sp>
        <p:nvSpPr>
          <p:cNvPr id="4" name="灯片编号占位符 3">
            <a:extLst>
              <a:ext uri="{FF2B5EF4-FFF2-40B4-BE49-F238E27FC236}">
                <a16:creationId xmlns:a16="http://schemas.microsoft.com/office/drawing/2014/main" id="{B06D3163-8E40-454A-89C3-F210757C2F23}"/>
              </a:ext>
            </a:extLst>
          </p:cNvPr>
          <p:cNvSpPr>
            <a:spLocks noGrp="1"/>
          </p:cNvSpPr>
          <p:nvPr>
            <p:ph type="sldNum" sz="quarter" idx="12"/>
          </p:nvPr>
        </p:nvSpPr>
        <p:spPr/>
        <p:txBody>
          <a:bodyPr/>
          <a:lstStyle/>
          <a:p>
            <a:fld id="{ADE361C3-C043-4A6E-BDCE-8DA1E7D90A3B}" type="slidenum">
              <a:rPr lang="zh-CN" altLang="en-US" smtClean="0"/>
              <a:t>18</a:t>
            </a:fld>
            <a:endParaRPr lang="zh-CN" altLang="en-US"/>
          </a:p>
        </p:txBody>
      </p:sp>
      <p:sp>
        <p:nvSpPr>
          <p:cNvPr id="5" name="矩形 4">
            <a:extLst>
              <a:ext uri="{FF2B5EF4-FFF2-40B4-BE49-F238E27FC236}">
                <a16:creationId xmlns:a16="http://schemas.microsoft.com/office/drawing/2014/main" id="{DB3E3AC2-810F-C548-8D50-6C6B21232C24}"/>
              </a:ext>
            </a:extLst>
          </p:cNvPr>
          <p:cNvSpPr/>
          <p:nvPr/>
        </p:nvSpPr>
        <p:spPr>
          <a:xfrm>
            <a:off x="1384279" y="4832221"/>
            <a:ext cx="6375463" cy="461665"/>
          </a:xfrm>
          <a:prstGeom prst="rect">
            <a:avLst/>
          </a:prstGeom>
        </p:spPr>
        <p:txBody>
          <a:bodyPr wrap="none">
            <a:spAutoFit/>
          </a:bodyPr>
          <a:lstStyle/>
          <a:p>
            <a:pPr algn="ctr"/>
            <a:r>
              <a:rPr kumimoji="1" lang="zh-CN" altLang="en-US" sz="2400" b="1" dirty="0">
                <a:solidFill>
                  <a:srgbClr val="C00000"/>
                </a:solidFill>
              </a:rPr>
              <a:t>操作系统的工作：</a:t>
            </a:r>
            <a:r>
              <a:rPr kumimoji="1" lang="en-US" altLang="zh-CN" sz="2400" b="1" dirty="0">
                <a:solidFill>
                  <a:srgbClr val="C00000"/>
                </a:solidFill>
              </a:rPr>
              <a:t>1</a:t>
            </a:r>
            <a:r>
              <a:rPr kumimoji="1" lang="zh-CN" altLang="en-US" sz="2400" b="1" dirty="0">
                <a:solidFill>
                  <a:srgbClr val="C00000"/>
                </a:solidFill>
              </a:rPr>
              <a:t>、服务应用；</a:t>
            </a:r>
            <a:r>
              <a:rPr kumimoji="1" lang="en-US" altLang="zh-CN" sz="2400" b="1" dirty="0">
                <a:solidFill>
                  <a:srgbClr val="C00000"/>
                </a:solidFill>
              </a:rPr>
              <a:t>2</a:t>
            </a:r>
            <a:r>
              <a:rPr kumimoji="1" lang="zh-CN" altLang="en-US" sz="2400" b="1" dirty="0">
                <a:solidFill>
                  <a:srgbClr val="C00000"/>
                </a:solidFill>
              </a:rPr>
              <a:t>、管理应用</a:t>
            </a:r>
            <a:endParaRPr lang="zh-CN" altLang="en-US" sz="2400" b="1" dirty="0">
              <a:solidFill>
                <a:srgbClr val="C00000"/>
              </a:solidFill>
            </a:endParaRPr>
          </a:p>
        </p:txBody>
      </p:sp>
    </p:spTree>
    <p:extLst>
      <p:ext uri="{BB962C8B-B14F-4D97-AF65-F5344CB8AC3E}">
        <p14:creationId xmlns:p14="http://schemas.microsoft.com/office/powerpoint/2010/main" val="103022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B380B-753D-E947-AA25-689D63560347}"/>
              </a:ext>
            </a:extLst>
          </p:cNvPr>
          <p:cNvSpPr>
            <a:spLocks noGrp="1"/>
          </p:cNvSpPr>
          <p:nvPr>
            <p:ph type="title"/>
          </p:nvPr>
        </p:nvSpPr>
        <p:spPr/>
        <p:txBody>
          <a:bodyPr/>
          <a:lstStyle/>
          <a:p>
            <a:r>
              <a:rPr kumimoji="1" lang="zh-CN" altLang="en-US" dirty="0"/>
              <a:t>操作系统为应用提供的服务（部分）</a:t>
            </a:r>
          </a:p>
        </p:txBody>
      </p:sp>
      <p:sp>
        <p:nvSpPr>
          <p:cNvPr id="3" name="内容占位符 2">
            <a:extLst>
              <a:ext uri="{FF2B5EF4-FFF2-40B4-BE49-F238E27FC236}">
                <a16:creationId xmlns:a16="http://schemas.microsoft.com/office/drawing/2014/main" id="{93E8DD62-B449-2B4B-A9E2-4129A2756342}"/>
              </a:ext>
            </a:extLst>
          </p:cNvPr>
          <p:cNvSpPr>
            <a:spLocks noGrp="1"/>
          </p:cNvSpPr>
          <p:nvPr>
            <p:ph idx="1"/>
          </p:nvPr>
        </p:nvSpPr>
        <p:spPr>
          <a:xfrm>
            <a:off x="457200" y="1333500"/>
            <a:ext cx="8229600" cy="4116287"/>
          </a:xfrm>
        </p:spPr>
        <p:txBody>
          <a:bodyPr>
            <a:normAutofit lnSpcReduction="10000"/>
          </a:bodyPr>
          <a:lstStyle/>
          <a:p>
            <a:r>
              <a:rPr kumimoji="1" lang="zh-CN" altLang="en-US" sz="2000" dirty="0">
                <a:latin typeface="Arial" panose="020B0604020202020204" pitchFamily="34" charset="0"/>
                <a:cs typeface="Arial" panose="020B0604020202020204" pitchFamily="34" charset="0"/>
              </a:rPr>
              <a:t>为应用提供计算资源的抽象</a:t>
            </a:r>
            <a:endParaRPr kumimoji="1" lang="en-US" altLang="zh-CN" sz="2000" dirty="0">
              <a:latin typeface="Arial" panose="020B0604020202020204" pitchFamily="34" charset="0"/>
              <a:cs typeface="Arial" panose="020B0604020202020204" pitchFamily="34" charset="0"/>
            </a:endParaRPr>
          </a:p>
          <a:p>
            <a:pPr lvl="1"/>
            <a:r>
              <a:rPr kumimoji="1" lang="en-US" altLang="zh-CN" sz="1800" dirty="0">
                <a:latin typeface="Arial" panose="020B0604020202020204" pitchFamily="34" charset="0"/>
                <a:cs typeface="Arial" panose="020B0604020202020204" pitchFamily="34" charset="0"/>
              </a:rPr>
              <a:t>CPU</a:t>
            </a:r>
            <a:r>
              <a:rPr kumimoji="1" lang="zh-CN" altLang="en-US" sz="1800" dirty="0">
                <a:latin typeface="Arial" panose="020B0604020202020204" pitchFamily="34" charset="0"/>
                <a:cs typeface="Arial" panose="020B0604020202020204" pitchFamily="34" charset="0"/>
              </a:rPr>
              <a:t>：进程</a:t>
            </a:r>
            <a:r>
              <a:rPr kumimoji="1" lang="en-US" altLang="zh-CN" sz="1800" dirty="0">
                <a:latin typeface="Arial" panose="020B0604020202020204" pitchFamily="34" charset="0"/>
                <a:cs typeface="Arial" panose="020B0604020202020204" pitchFamily="34" charset="0"/>
              </a:rPr>
              <a:t>/</a:t>
            </a:r>
            <a:r>
              <a:rPr kumimoji="1" lang="zh-CN" altLang="en-US" sz="1800" dirty="0">
                <a:latin typeface="Arial" panose="020B0604020202020204" pitchFamily="34" charset="0"/>
                <a:cs typeface="Arial" panose="020B0604020202020204" pitchFamily="34" charset="0"/>
              </a:rPr>
              <a:t>线程，数量不受物理</a:t>
            </a:r>
            <a:r>
              <a:rPr kumimoji="1" lang="en-US" altLang="zh-CN" sz="1800" dirty="0">
                <a:latin typeface="Arial" panose="020B0604020202020204" pitchFamily="34" charset="0"/>
                <a:cs typeface="Arial" panose="020B0604020202020204" pitchFamily="34" charset="0"/>
              </a:rPr>
              <a:t>CPU</a:t>
            </a:r>
            <a:r>
              <a:rPr kumimoji="1" lang="zh-CN" altLang="en-US" sz="1800" dirty="0">
                <a:latin typeface="Arial" panose="020B0604020202020204" pitchFamily="34" charset="0"/>
                <a:cs typeface="Arial" panose="020B0604020202020204" pitchFamily="34" charset="0"/>
              </a:rPr>
              <a:t>的限制</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内存：虚拟内存，大小、连续性和隔离性等不受物理内存的限制</a:t>
            </a:r>
            <a:endParaRPr kumimoji="1" lang="en-US" altLang="zh-CN" sz="1800" dirty="0">
              <a:latin typeface="Arial" panose="020B0604020202020204" pitchFamily="34" charset="0"/>
              <a:cs typeface="Arial" panose="020B0604020202020204" pitchFamily="34" charset="0"/>
            </a:endParaRPr>
          </a:p>
          <a:p>
            <a:pPr lvl="1"/>
            <a:r>
              <a:rPr kumimoji="1" lang="en-US" altLang="zh-CN" sz="1800" dirty="0">
                <a:latin typeface="Arial" panose="020B0604020202020204" pitchFamily="34" charset="0"/>
                <a:cs typeface="Arial" panose="020B0604020202020204" pitchFamily="34" charset="0"/>
              </a:rPr>
              <a:t>I/O</a:t>
            </a:r>
            <a:r>
              <a:rPr kumimoji="1" lang="zh-CN" altLang="en-US" sz="1800" dirty="0">
                <a:latin typeface="Arial" panose="020B0604020202020204" pitchFamily="34" charset="0"/>
                <a:cs typeface="Arial" panose="020B0604020202020204" pitchFamily="34" charset="0"/>
              </a:rPr>
              <a:t>设备：将各种设备统一抽象为文件，提供统一接口</a:t>
            </a:r>
            <a:endParaRPr kumimoji="1" lang="en-US" altLang="zh-CN" sz="1800" dirty="0">
              <a:latin typeface="Arial" panose="020B0604020202020204" pitchFamily="34" charset="0"/>
              <a:cs typeface="Arial" panose="020B0604020202020204" pitchFamily="34" charset="0"/>
            </a:endParaRPr>
          </a:p>
          <a:p>
            <a:r>
              <a:rPr kumimoji="1" lang="zh-CN" altLang="en-US" sz="2000" dirty="0">
                <a:latin typeface="Arial" panose="020B0604020202020204" pitchFamily="34" charset="0"/>
                <a:cs typeface="Arial" panose="020B0604020202020204" pitchFamily="34" charset="0"/>
              </a:rPr>
              <a:t>为应用提供线程间的同步</a:t>
            </a:r>
            <a:endParaRPr kumimoji="1" lang="en-US" altLang="zh-CN" sz="20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应用可以实现自己的同步原语（</a:t>
            </a:r>
            <a:r>
              <a:rPr kumimoji="1" lang="en-US" altLang="zh-CN" sz="1800" dirty="0">
                <a:latin typeface="Arial" panose="020B0604020202020204" pitchFamily="34" charset="0"/>
                <a:cs typeface="Arial" panose="020B0604020202020204" pitchFamily="34" charset="0"/>
              </a:rPr>
              <a:t>lock</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操作系统提供了更高效的同步原语（与线程切换配合</a:t>
            </a:r>
            <a:r>
              <a:rPr kumimoji="1" lang="en-US" altLang="zh-CN" sz="1800" dirty="0">
                <a:latin typeface="Arial" panose="020B0604020202020204" pitchFamily="34" charset="0"/>
                <a:cs typeface="Arial" panose="020B0604020202020204" pitchFamily="34" charset="0"/>
              </a:rPr>
              <a:t>, </a:t>
            </a:r>
            <a:r>
              <a:rPr kumimoji="1" lang="zh-CN" altLang="en-US" sz="1800" dirty="0">
                <a:latin typeface="Arial" panose="020B0604020202020204" pitchFamily="34" charset="0"/>
                <a:cs typeface="Arial" panose="020B0604020202020204" pitchFamily="34" charset="0"/>
              </a:rPr>
              <a:t>如</a:t>
            </a:r>
            <a:r>
              <a:rPr kumimoji="1" lang="en-US" altLang="zh-CN" sz="1800" dirty="0" err="1">
                <a:latin typeface="Arial" panose="020B0604020202020204" pitchFamily="34" charset="0"/>
                <a:cs typeface="Arial" panose="020B0604020202020204" pitchFamily="34" charset="0"/>
              </a:rPr>
              <a:t>futex</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a:p>
            <a:r>
              <a:rPr kumimoji="1" lang="zh-CN" altLang="en-US" sz="2000" dirty="0">
                <a:latin typeface="Arial" panose="020B0604020202020204" pitchFamily="34" charset="0"/>
                <a:cs typeface="Arial" panose="020B0604020202020204" pitchFamily="34" charset="0"/>
              </a:rPr>
              <a:t>为应用提供进程间的通信</a:t>
            </a:r>
            <a:endParaRPr kumimoji="1" lang="en-US" altLang="zh-CN" sz="20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应用可以利用网络进行进程间通信（如</a:t>
            </a:r>
            <a:r>
              <a:rPr kumimoji="1" lang="en-US" altLang="zh-CN" sz="1800" dirty="0">
                <a:latin typeface="Arial" panose="020B0604020202020204" pitchFamily="34" charset="0"/>
                <a:cs typeface="Arial" panose="020B0604020202020204" pitchFamily="34" charset="0"/>
              </a:rPr>
              <a:t>loopback</a:t>
            </a:r>
            <a:r>
              <a:rPr kumimoji="1" lang="zh-CN" altLang="en-US" sz="1800" dirty="0">
                <a:latin typeface="Arial" panose="020B0604020202020204" pitchFamily="34" charset="0"/>
                <a:cs typeface="Arial" panose="020B0604020202020204" pitchFamily="34" charset="0"/>
              </a:rPr>
              <a:t>设备）</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操作系统提供了更高效的本地通信机制（具有更丰富的语义，如</a:t>
            </a:r>
            <a:r>
              <a:rPr kumimoji="1" lang="en-US" altLang="zh-CN" sz="1800" dirty="0">
                <a:latin typeface="Arial" panose="020B0604020202020204" pitchFamily="34" charset="0"/>
                <a:cs typeface="Arial" panose="020B0604020202020204" pitchFamily="34" charset="0"/>
              </a:rPr>
              <a:t>pipe</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FA479708-D07F-464F-ADF7-03960C16038E}"/>
              </a:ext>
            </a:extLst>
          </p:cNvPr>
          <p:cNvSpPr>
            <a:spLocks noGrp="1"/>
          </p:cNvSpPr>
          <p:nvPr>
            <p:ph type="sldNum" sz="quarter" idx="12"/>
          </p:nvPr>
        </p:nvSpPr>
        <p:spPr/>
        <p:txBody>
          <a:bodyPr/>
          <a:lstStyle/>
          <a:p>
            <a:fld id="{ADE361C3-C043-4A6E-BDCE-8DA1E7D90A3B}" type="slidenum">
              <a:rPr lang="zh-CN" altLang="en-US" smtClean="0"/>
              <a:t>19</a:t>
            </a:fld>
            <a:endParaRPr lang="zh-CN" altLang="en-US"/>
          </a:p>
        </p:txBody>
      </p:sp>
    </p:spTree>
    <p:extLst>
      <p:ext uri="{BB962C8B-B14F-4D97-AF65-F5344CB8AC3E}">
        <p14:creationId xmlns:p14="http://schemas.microsoft.com/office/powerpoint/2010/main" val="374425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E39C2-86D1-9B45-B569-48F1570E518D}"/>
              </a:ext>
            </a:extLst>
          </p:cNvPr>
          <p:cNvSpPr>
            <a:spLocks noGrp="1"/>
          </p:cNvSpPr>
          <p:nvPr>
            <p:ph type="title"/>
          </p:nvPr>
        </p:nvSpPr>
        <p:spPr/>
        <p:txBody>
          <a:bodyPr/>
          <a:lstStyle/>
          <a:p>
            <a:r>
              <a:rPr kumimoji="1" lang="zh-CN" altLang="en-US" dirty="0"/>
              <a:t>版权声明</a:t>
            </a:r>
          </a:p>
        </p:txBody>
      </p:sp>
      <p:sp>
        <p:nvSpPr>
          <p:cNvPr id="3" name="内容占位符 2">
            <a:extLst>
              <a:ext uri="{FF2B5EF4-FFF2-40B4-BE49-F238E27FC236}">
                <a16:creationId xmlns:a16="http://schemas.microsoft.com/office/drawing/2014/main" id="{695B3383-B219-984C-8D0C-BCF076655903}"/>
              </a:ext>
            </a:extLst>
          </p:cNvPr>
          <p:cNvSpPr>
            <a:spLocks noGrp="1"/>
          </p:cNvSpPr>
          <p:nvPr>
            <p:ph idx="1"/>
          </p:nvPr>
        </p:nvSpPr>
        <p:spPr/>
        <p:txBody>
          <a:bodyPr>
            <a:noAutofit/>
          </a:bodyPr>
          <a:lstStyle/>
          <a:p>
            <a:r>
              <a:rPr lang="zh-CN" altLang="en-US" sz="2000" b="0" dirty="0"/>
              <a:t>本内容版权归</a:t>
            </a:r>
            <a:r>
              <a:rPr lang="zh-CN" altLang="en-US" sz="2000" dirty="0"/>
              <a:t>上海交通大学并行与分布式系统研究所</a:t>
            </a:r>
            <a:r>
              <a:rPr lang="zh-CN" altLang="en-US" sz="2000" b="0" dirty="0"/>
              <a:t>所有</a:t>
            </a:r>
            <a:endParaRPr lang="en-US" altLang="zh-CN" sz="2000" b="0" dirty="0"/>
          </a:p>
          <a:p>
            <a:r>
              <a:rPr lang="zh-CN" altLang="en-US" sz="2000" b="0" dirty="0"/>
              <a:t>使用者可以将全部或部分本内容免费用于非商业用途</a:t>
            </a:r>
            <a:endParaRPr lang="en-US" altLang="zh-CN" sz="2000" b="0" dirty="0"/>
          </a:p>
          <a:p>
            <a:r>
              <a:rPr lang="zh-CN" altLang="en-US" sz="2000" b="0" dirty="0"/>
              <a:t>使用者在使用全部或部分本内容时请注明来源</a:t>
            </a:r>
            <a:endParaRPr lang="en-US" altLang="zh-CN" sz="2000" b="0" dirty="0"/>
          </a:p>
          <a:p>
            <a:pPr lvl="1"/>
            <a:r>
              <a:rPr lang="zh-CN" altLang="en-US" sz="1600" dirty="0"/>
              <a:t>内容</a:t>
            </a:r>
            <a:r>
              <a:rPr lang="zh-CN" altLang="en-US" sz="1600" b="0" dirty="0"/>
              <a:t>来自</a:t>
            </a:r>
            <a:r>
              <a:rPr lang="zh-CN" altLang="en-US" sz="1600" dirty="0"/>
              <a:t>：上海交通大学并行与分布式系统研究所</a:t>
            </a:r>
            <a:r>
              <a:rPr lang="en-US" altLang="zh-CN" sz="1600" dirty="0"/>
              <a:t>+</a:t>
            </a:r>
            <a:r>
              <a:rPr lang="zh-CN" altLang="en-US" sz="1600" dirty="0"/>
              <a:t>材料名字</a:t>
            </a:r>
            <a:endParaRPr lang="en-US" altLang="zh-CN" sz="1600" b="0" dirty="0"/>
          </a:p>
          <a:p>
            <a:r>
              <a:rPr lang="zh-CN" altLang="en-US" sz="2000" b="0" dirty="0"/>
              <a:t>对于不遵守此声明或者其他违法使用本内容者，将依法保留追究权</a:t>
            </a:r>
            <a:endParaRPr lang="en-US" altLang="zh-CN" sz="2000" b="0" dirty="0"/>
          </a:p>
          <a:p>
            <a:r>
              <a:rPr lang="zh-CN" altLang="en-US" sz="2000" b="0" dirty="0"/>
              <a:t>本内容的发布采用 </a:t>
            </a:r>
            <a:r>
              <a:rPr lang="en-US" altLang="zh-CN" sz="2000" b="0" dirty="0"/>
              <a:t>Creative Commons</a:t>
            </a:r>
            <a:r>
              <a:rPr lang="zh-CN" altLang="en-US" sz="2000" b="0" dirty="0"/>
              <a:t> </a:t>
            </a:r>
            <a:r>
              <a:rPr lang="en-US" altLang="zh-CN" sz="2000" b="0" dirty="0"/>
              <a:t>Attribution</a:t>
            </a:r>
            <a:r>
              <a:rPr lang="zh-CN" altLang="en-US" sz="2000" b="0" dirty="0"/>
              <a:t> </a:t>
            </a:r>
            <a:r>
              <a:rPr lang="en-US" altLang="zh-CN" sz="2000" b="0" dirty="0"/>
              <a:t>4.0</a:t>
            </a:r>
            <a:r>
              <a:rPr lang="zh-CN" altLang="en-US" sz="2000" b="0" dirty="0"/>
              <a:t> </a:t>
            </a:r>
            <a:r>
              <a:rPr lang="en-US" altLang="zh-CN" sz="2000" b="0" dirty="0"/>
              <a:t>License</a:t>
            </a:r>
            <a:endParaRPr lang="en-US" altLang="zh-CN" sz="2400" b="0" dirty="0"/>
          </a:p>
          <a:p>
            <a:pPr lvl="1"/>
            <a:r>
              <a:rPr lang="zh-CN" altLang="en-US" sz="1600" dirty="0"/>
              <a:t>完整文本：</a:t>
            </a:r>
            <a:r>
              <a:rPr lang="en-US" altLang="zh-CN" sz="1600" dirty="0">
                <a:hlinkClick r:id="rId2"/>
              </a:rPr>
              <a:t>https://creativecommons.org/licenses/by/4.0/legalcode</a:t>
            </a:r>
            <a:endParaRPr lang="en-US" altLang="zh-CN" sz="1800" b="0" dirty="0"/>
          </a:p>
          <a:p>
            <a:endParaRPr kumimoji="1" lang="zh-CN" altLang="en-US" sz="2000" dirty="0"/>
          </a:p>
        </p:txBody>
      </p:sp>
      <p:sp>
        <p:nvSpPr>
          <p:cNvPr id="4" name="灯片编号占位符 3">
            <a:extLst>
              <a:ext uri="{FF2B5EF4-FFF2-40B4-BE49-F238E27FC236}">
                <a16:creationId xmlns:a16="http://schemas.microsoft.com/office/drawing/2014/main" id="{70D6275D-0E58-1C46-BA79-C46B2D55F355}"/>
              </a:ext>
            </a:extLst>
          </p:cNvPr>
          <p:cNvSpPr>
            <a:spLocks noGrp="1"/>
          </p:cNvSpPr>
          <p:nvPr>
            <p:ph type="sldNum" sz="quarter" idx="12"/>
          </p:nvPr>
        </p:nvSpPr>
        <p:spPr/>
        <p:txBody>
          <a:bodyPr/>
          <a:lstStyle/>
          <a:p>
            <a:fld id="{ADE361C3-C043-4A6E-BDCE-8DA1E7D90A3B}" type="slidenum">
              <a:rPr lang="zh-CN" altLang="en-US" smtClean="0"/>
              <a:t>2</a:t>
            </a:fld>
            <a:endParaRPr lang="zh-CN" altLang="en-US"/>
          </a:p>
        </p:txBody>
      </p:sp>
    </p:spTree>
    <p:extLst>
      <p:ext uri="{BB962C8B-B14F-4D97-AF65-F5344CB8AC3E}">
        <p14:creationId xmlns:p14="http://schemas.microsoft.com/office/powerpoint/2010/main" val="1615226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A0AE7-F5EB-FE49-82EC-3C91CC26C586}"/>
              </a:ext>
            </a:extLst>
          </p:cNvPr>
          <p:cNvSpPr>
            <a:spLocks noGrp="1"/>
          </p:cNvSpPr>
          <p:nvPr>
            <p:ph type="title"/>
          </p:nvPr>
        </p:nvSpPr>
        <p:spPr/>
        <p:txBody>
          <a:bodyPr/>
          <a:lstStyle/>
          <a:p>
            <a:r>
              <a:rPr kumimoji="1" lang="zh-CN" altLang="en-US" dirty="0"/>
              <a:t>操作系统对应用的管理（部分）</a:t>
            </a:r>
          </a:p>
        </p:txBody>
      </p:sp>
      <p:sp>
        <p:nvSpPr>
          <p:cNvPr id="3" name="内容占位符 2">
            <a:extLst>
              <a:ext uri="{FF2B5EF4-FFF2-40B4-BE49-F238E27FC236}">
                <a16:creationId xmlns:a16="http://schemas.microsoft.com/office/drawing/2014/main" id="{8F45DCD1-1BFD-9A4F-9289-7C8A7B29AE95}"/>
              </a:ext>
            </a:extLst>
          </p:cNvPr>
          <p:cNvSpPr>
            <a:spLocks noGrp="1"/>
          </p:cNvSpPr>
          <p:nvPr>
            <p:ph idx="1"/>
          </p:nvPr>
        </p:nvSpPr>
        <p:spPr/>
        <p:txBody>
          <a:bodyPr>
            <a:normAutofit fontScale="85000" lnSpcReduction="20000"/>
          </a:bodyPr>
          <a:lstStyle/>
          <a:p>
            <a:r>
              <a:rPr kumimoji="1" lang="zh-CN" altLang="en-US" dirty="0">
                <a:latin typeface="+mn-lt"/>
              </a:rPr>
              <a:t>应用生命周期的管理</a:t>
            </a:r>
            <a:endParaRPr kumimoji="1" lang="en-US" altLang="zh-CN" dirty="0">
              <a:latin typeface="+mn-lt"/>
            </a:endParaRPr>
          </a:p>
          <a:p>
            <a:pPr lvl="1"/>
            <a:r>
              <a:rPr kumimoji="1" lang="zh-CN" altLang="en-US" dirty="0">
                <a:latin typeface="+mn-lt"/>
              </a:rPr>
              <a:t>应用的加载、迁移、销毁等操作</a:t>
            </a:r>
            <a:endParaRPr kumimoji="1" lang="en-US" altLang="zh-CN" dirty="0">
              <a:latin typeface="+mn-lt"/>
            </a:endParaRPr>
          </a:p>
          <a:p>
            <a:r>
              <a:rPr kumimoji="1" lang="zh-CN" altLang="en-US" dirty="0">
                <a:latin typeface="+mn-lt"/>
              </a:rPr>
              <a:t>计算资源的分配</a:t>
            </a:r>
            <a:endParaRPr kumimoji="1" lang="en-US" altLang="zh-CN" dirty="0">
              <a:latin typeface="+mn-lt"/>
            </a:endParaRPr>
          </a:p>
          <a:p>
            <a:pPr lvl="1"/>
            <a:r>
              <a:rPr kumimoji="1" lang="en-US" altLang="zh-CN" dirty="0">
                <a:latin typeface="+mn-lt"/>
              </a:rPr>
              <a:t>CPU</a:t>
            </a:r>
            <a:r>
              <a:rPr kumimoji="1" lang="zh-CN" altLang="en-US" dirty="0">
                <a:latin typeface="+mn-lt"/>
              </a:rPr>
              <a:t>：调度机制</a:t>
            </a:r>
            <a:endParaRPr kumimoji="1" lang="en-US" altLang="zh-CN" dirty="0">
              <a:latin typeface="+mn-lt"/>
            </a:endParaRPr>
          </a:p>
          <a:p>
            <a:pPr lvl="1"/>
            <a:r>
              <a:rPr kumimoji="1" lang="zh-CN" altLang="en-US" dirty="0">
                <a:latin typeface="+mn-lt"/>
              </a:rPr>
              <a:t>内存：内存分配机制</a:t>
            </a:r>
            <a:endParaRPr kumimoji="1" lang="en-US" altLang="zh-CN" dirty="0">
              <a:latin typeface="+mn-lt"/>
            </a:endParaRPr>
          </a:p>
          <a:p>
            <a:pPr lvl="1"/>
            <a:r>
              <a:rPr kumimoji="1" lang="en-US" altLang="zh-CN" dirty="0">
                <a:latin typeface="+mn-lt"/>
              </a:rPr>
              <a:t>I/O</a:t>
            </a:r>
            <a:r>
              <a:rPr kumimoji="1" lang="zh-CN" altLang="en-US" dirty="0">
                <a:latin typeface="+mn-lt"/>
              </a:rPr>
              <a:t>设备：设备的复用与分配机制</a:t>
            </a:r>
            <a:endParaRPr kumimoji="1" lang="en-US" altLang="zh-CN" dirty="0">
              <a:latin typeface="+mn-lt"/>
            </a:endParaRPr>
          </a:p>
          <a:p>
            <a:r>
              <a:rPr kumimoji="1" lang="zh-CN" altLang="en-US" dirty="0">
                <a:latin typeface="+mn-lt"/>
              </a:rPr>
              <a:t>安全与隔离</a:t>
            </a:r>
            <a:endParaRPr kumimoji="1" lang="en-US" altLang="zh-CN" dirty="0">
              <a:latin typeface="+mn-lt"/>
            </a:endParaRPr>
          </a:p>
          <a:p>
            <a:pPr lvl="1"/>
            <a:r>
              <a:rPr kumimoji="1" lang="zh-CN" altLang="en-US" dirty="0">
                <a:latin typeface="+mn-lt"/>
              </a:rPr>
              <a:t>应用程序内部：访问控制机制</a:t>
            </a:r>
            <a:endParaRPr kumimoji="1" lang="en-US" altLang="zh-CN" dirty="0">
              <a:latin typeface="+mn-lt"/>
            </a:endParaRPr>
          </a:p>
          <a:p>
            <a:pPr lvl="1"/>
            <a:r>
              <a:rPr kumimoji="1" lang="zh-CN" altLang="en-US" dirty="0">
                <a:latin typeface="+mn-lt"/>
              </a:rPr>
              <a:t>应用程序之间：隔离机制，包括错误隔离和性能隔离</a:t>
            </a:r>
          </a:p>
        </p:txBody>
      </p:sp>
      <p:sp>
        <p:nvSpPr>
          <p:cNvPr id="4" name="灯片编号占位符 3">
            <a:extLst>
              <a:ext uri="{FF2B5EF4-FFF2-40B4-BE49-F238E27FC236}">
                <a16:creationId xmlns:a16="http://schemas.microsoft.com/office/drawing/2014/main" id="{0DB71EC5-FB6F-8045-B2E9-7C0AB59F3A90}"/>
              </a:ext>
            </a:extLst>
          </p:cNvPr>
          <p:cNvSpPr>
            <a:spLocks noGrp="1"/>
          </p:cNvSpPr>
          <p:nvPr>
            <p:ph type="sldNum" sz="quarter" idx="12"/>
          </p:nvPr>
        </p:nvSpPr>
        <p:spPr/>
        <p:txBody>
          <a:bodyPr/>
          <a:lstStyle/>
          <a:p>
            <a:fld id="{ADE361C3-C043-4A6E-BDCE-8DA1E7D90A3B}" type="slidenum">
              <a:rPr lang="zh-CN" altLang="en-US" smtClean="0"/>
              <a:t>20</a:t>
            </a:fld>
            <a:endParaRPr lang="zh-CN" altLang="en-US"/>
          </a:p>
        </p:txBody>
      </p:sp>
    </p:spTree>
    <p:extLst>
      <p:ext uri="{BB962C8B-B14F-4D97-AF65-F5344CB8AC3E}">
        <p14:creationId xmlns:p14="http://schemas.microsoft.com/office/powerpoint/2010/main" val="2615621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2660E-F678-5E41-84AA-918998BDBD78}"/>
              </a:ext>
            </a:extLst>
          </p:cNvPr>
          <p:cNvSpPr>
            <a:spLocks noGrp="1"/>
          </p:cNvSpPr>
          <p:nvPr>
            <p:ph type="title"/>
          </p:nvPr>
        </p:nvSpPr>
        <p:spPr/>
        <p:txBody>
          <a:bodyPr/>
          <a:lstStyle/>
          <a:p>
            <a:r>
              <a:rPr kumimoji="1" lang="zh-CN" altLang="en-US" dirty="0"/>
              <a:t>操作系统的功能：管理</a:t>
            </a:r>
          </a:p>
        </p:txBody>
      </p:sp>
      <p:sp>
        <p:nvSpPr>
          <p:cNvPr id="4" name="灯片编号占位符 3">
            <a:extLst>
              <a:ext uri="{FF2B5EF4-FFF2-40B4-BE49-F238E27FC236}">
                <a16:creationId xmlns:a16="http://schemas.microsoft.com/office/drawing/2014/main" id="{6AB75C71-14C1-7044-9DA7-112EA1CBF176}"/>
              </a:ext>
            </a:extLst>
          </p:cNvPr>
          <p:cNvSpPr>
            <a:spLocks noGrp="1"/>
          </p:cNvSpPr>
          <p:nvPr>
            <p:ph type="sldNum" sz="quarter" idx="12"/>
          </p:nvPr>
        </p:nvSpPr>
        <p:spPr/>
        <p:txBody>
          <a:bodyPr/>
          <a:lstStyle/>
          <a:p>
            <a:fld id="{ADE361C3-C043-4A6E-BDCE-8DA1E7D90A3B}" type="slidenum">
              <a:rPr lang="zh-CN" altLang="en-US" smtClean="0"/>
              <a:t>21</a:t>
            </a:fld>
            <a:endParaRPr lang="zh-CN" altLang="en-US"/>
          </a:p>
        </p:txBody>
      </p:sp>
      <p:sp>
        <p:nvSpPr>
          <p:cNvPr id="5" name="圆角矩形 4">
            <a:extLst>
              <a:ext uri="{FF2B5EF4-FFF2-40B4-BE49-F238E27FC236}">
                <a16:creationId xmlns:a16="http://schemas.microsoft.com/office/drawing/2014/main" id="{2551201F-6073-A646-A07A-2825766B4EA3}"/>
              </a:ext>
            </a:extLst>
          </p:cNvPr>
          <p:cNvSpPr/>
          <p:nvPr/>
        </p:nvSpPr>
        <p:spPr>
          <a:xfrm>
            <a:off x="6732240" y="420349"/>
            <a:ext cx="2158752" cy="1634480"/>
          </a:xfrm>
          <a:prstGeom prst="roundRect">
            <a:avLst>
              <a:gd name="adj" fmla="val 70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b="1" dirty="0" err="1">
                <a:solidFill>
                  <a:schemeClr val="bg1"/>
                </a:solidFill>
                <a:latin typeface="Consolas" panose="020B0609020204030204" pitchFamily="49" charset="0"/>
                <a:cs typeface="Consolas" panose="020B0609020204030204" pitchFamily="49" charset="0"/>
              </a:rPr>
              <a:t>rogue.c</a:t>
            </a:r>
            <a:endParaRPr kumimoji="1" lang="en-US" altLang="zh-CN" b="1" dirty="0">
              <a:solidFill>
                <a:schemeClr val="bg1"/>
              </a:solidFill>
              <a:latin typeface="Consolas" panose="020B0609020204030204" pitchFamily="49" charset="0"/>
              <a:cs typeface="Consolas" panose="020B0609020204030204" pitchFamily="49" charset="0"/>
            </a:endParaRPr>
          </a:p>
          <a:p>
            <a:endParaRPr kumimoji="1" lang="en-US" altLang="zh-CN" b="1" dirty="0">
              <a:solidFill>
                <a:schemeClr val="bg1"/>
              </a:solidFill>
              <a:latin typeface="Consolas" panose="020B0609020204030204" pitchFamily="49" charset="0"/>
              <a:cs typeface="Consolas" panose="020B0609020204030204" pitchFamily="49" charset="0"/>
            </a:endParaRPr>
          </a:p>
          <a:p>
            <a:r>
              <a:rPr kumimoji="1" lang="en-US" altLang="zh-CN" b="1" dirty="0" err="1">
                <a:solidFill>
                  <a:schemeClr val="bg1"/>
                </a:solidFill>
                <a:latin typeface="Consolas" panose="020B0609020204030204" pitchFamily="49" charset="0"/>
                <a:cs typeface="Consolas" panose="020B0609020204030204" pitchFamily="49" charset="0"/>
              </a:rPr>
              <a:t>int</a:t>
            </a:r>
            <a:r>
              <a:rPr kumimoji="1" lang="en-US" altLang="zh-CN" b="1" dirty="0">
                <a:solidFill>
                  <a:schemeClr val="bg1"/>
                </a:solidFill>
                <a:latin typeface="Consolas" panose="020B0609020204030204" pitchFamily="49" charset="0"/>
                <a:cs typeface="Consolas" panose="020B0609020204030204" pitchFamily="49" charset="0"/>
              </a:rPr>
              <a:t> main () {</a:t>
            </a:r>
          </a:p>
          <a:p>
            <a:r>
              <a:rPr kumimoji="1" lang="en-US" altLang="zh-CN" b="1" dirty="0">
                <a:solidFill>
                  <a:schemeClr val="bg1"/>
                </a:solidFill>
                <a:latin typeface="Consolas" panose="020B0609020204030204" pitchFamily="49" charset="0"/>
                <a:cs typeface="Consolas" panose="020B0609020204030204" pitchFamily="49" charset="0"/>
              </a:rPr>
              <a:t>    while (1);</a:t>
            </a:r>
          </a:p>
          <a:p>
            <a:r>
              <a:rPr kumimoji="1" lang="en-US" altLang="zh-CN" b="1" dirty="0">
                <a:solidFill>
                  <a:schemeClr val="bg1"/>
                </a:solidFill>
                <a:latin typeface="Consolas" panose="020B0609020204030204" pitchFamily="49" charset="0"/>
                <a:cs typeface="Consolas" panose="020B0609020204030204" pitchFamily="49" charset="0"/>
              </a:rPr>
              <a:t>}</a:t>
            </a:r>
            <a:endParaRPr kumimoji="1" lang="zh-CN" altLang="en-US" b="1" dirty="0">
              <a:solidFill>
                <a:schemeClr val="bg1"/>
              </a:solidFill>
              <a:latin typeface="Consolas" panose="020B0609020204030204" pitchFamily="49" charset="0"/>
              <a:cs typeface="Consolas" panose="020B0609020204030204" pitchFamily="49" charset="0"/>
            </a:endParaRPr>
          </a:p>
        </p:txBody>
      </p:sp>
      <p:sp>
        <p:nvSpPr>
          <p:cNvPr id="3" name="内容占位符 2">
            <a:extLst>
              <a:ext uri="{FF2B5EF4-FFF2-40B4-BE49-F238E27FC236}">
                <a16:creationId xmlns:a16="http://schemas.microsoft.com/office/drawing/2014/main" id="{DEF96CD2-68DD-3B47-9D9A-9845A7FDD4E4}"/>
              </a:ext>
            </a:extLst>
          </p:cNvPr>
          <p:cNvSpPr>
            <a:spLocks noGrp="1"/>
          </p:cNvSpPr>
          <p:nvPr>
            <p:ph idx="1"/>
          </p:nvPr>
        </p:nvSpPr>
        <p:spPr>
          <a:xfrm>
            <a:off x="251520" y="1333501"/>
            <a:ext cx="8435280" cy="3771636"/>
          </a:xfrm>
        </p:spPr>
        <p:txBody>
          <a:bodyPr>
            <a:normAutofit/>
          </a:bodyPr>
          <a:lstStyle/>
          <a:p>
            <a:r>
              <a:rPr kumimoji="1" lang="zh-CN" altLang="en-US" sz="2400" dirty="0"/>
              <a:t>问：如何避免一个流氓应用独占</a:t>
            </a:r>
            <a:r>
              <a:rPr kumimoji="1" lang="en-US" altLang="zh-CN" sz="2400" dirty="0"/>
              <a:t>CPU</a:t>
            </a:r>
            <a:r>
              <a:rPr kumimoji="1" lang="zh-CN" altLang="en-US" sz="2400" dirty="0"/>
              <a:t>资源？</a:t>
            </a:r>
            <a:endParaRPr kumimoji="1" lang="en-US" altLang="zh-CN" sz="2400" dirty="0"/>
          </a:p>
          <a:p>
            <a:pPr marL="0" indent="0">
              <a:buNone/>
            </a:pPr>
            <a:endParaRPr kumimoji="1" lang="en-US" altLang="zh-CN" sz="2400" dirty="0"/>
          </a:p>
          <a:p>
            <a:r>
              <a:rPr kumimoji="1" lang="zh-CN" altLang="en-US" sz="2400" dirty="0"/>
              <a:t>方法</a:t>
            </a:r>
            <a:r>
              <a:rPr kumimoji="1" lang="en-US" altLang="zh-CN" sz="2400" dirty="0"/>
              <a:t>-1</a:t>
            </a:r>
            <a:r>
              <a:rPr kumimoji="1" lang="zh-CN" altLang="en-US" sz="2400" dirty="0"/>
              <a:t>：每</a:t>
            </a:r>
            <a:r>
              <a:rPr kumimoji="1" lang="en-US" altLang="zh-CN" sz="2400" dirty="0"/>
              <a:t>10ms</a:t>
            </a:r>
            <a:r>
              <a:rPr kumimoji="1" lang="zh-CN" altLang="en-US" sz="2400" dirty="0"/>
              <a:t>发生一个时钟中断（时间片）</a:t>
            </a:r>
            <a:endParaRPr kumimoji="1" lang="en-US" altLang="zh-CN" sz="2400" dirty="0"/>
          </a:p>
          <a:p>
            <a:pPr lvl="1"/>
            <a:r>
              <a:rPr kumimoji="1" lang="zh-CN" altLang="en-US" sz="2000" dirty="0"/>
              <a:t>调度器决定下一个要运行的任务</a:t>
            </a:r>
            <a:endParaRPr kumimoji="1" lang="en-US" altLang="zh-CN" sz="2000" dirty="0"/>
          </a:p>
          <a:p>
            <a:r>
              <a:rPr kumimoji="1" lang="zh-CN" altLang="en-US" sz="2400" dirty="0"/>
              <a:t>方法</a:t>
            </a:r>
            <a:r>
              <a:rPr kumimoji="1" lang="en-US" altLang="zh-CN" sz="2400" dirty="0"/>
              <a:t>-2</a:t>
            </a:r>
            <a:r>
              <a:rPr kumimoji="1" lang="zh-CN" altLang="en-US" sz="2400" dirty="0"/>
              <a:t>：可通过信号等打断当前任务执行</a:t>
            </a:r>
            <a:r>
              <a:rPr kumimoji="1" lang="en-US" altLang="zh-CN" sz="2400" dirty="0"/>
              <a:t> </a:t>
            </a:r>
          </a:p>
          <a:p>
            <a:pPr lvl="1"/>
            <a:r>
              <a:rPr kumimoji="1" lang="zh-CN" altLang="en-US" sz="2000" dirty="0"/>
              <a:t>如：</a:t>
            </a:r>
            <a:r>
              <a:rPr kumimoji="1" lang="en-US" altLang="zh-CN" sz="2000" dirty="0"/>
              <a:t>kill -9 1951</a:t>
            </a:r>
          </a:p>
          <a:p>
            <a:endParaRPr kumimoji="1" lang="zh-CN" altLang="en-US" sz="2400" dirty="0"/>
          </a:p>
        </p:txBody>
      </p:sp>
    </p:spTree>
    <p:extLst>
      <p:ext uri="{BB962C8B-B14F-4D97-AF65-F5344CB8AC3E}">
        <p14:creationId xmlns:p14="http://schemas.microsoft.com/office/powerpoint/2010/main" val="410539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8A9AA-648B-D943-8F3D-C0E1C52C21BF}"/>
              </a:ext>
            </a:extLst>
          </p:cNvPr>
          <p:cNvSpPr>
            <a:spLocks noGrp="1"/>
          </p:cNvSpPr>
          <p:nvPr>
            <p:ph type="title"/>
          </p:nvPr>
        </p:nvSpPr>
        <p:spPr/>
        <p:txBody>
          <a:bodyPr/>
          <a:lstStyle/>
          <a:p>
            <a:r>
              <a:rPr kumimoji="1" lang="zh-CN" altLang="en-US" dirty="0"/>
              <a:t>操作系统的功能：管理</a:t>
            </a:r>
          </a:p>
        </p:txBody>
      </p:sp>
      <p:sp>
        <p:nvSpPr>
          <p:cNvPr id="3" name="内容占位符 2">
            <a:extLst>
              <a:ext uri="{FF2B5EF4-FFF2-40B4-BE49-F238E27FC236}">
                <a16:creationId xmlns:a16="http://schemas.microsoft.com/office/drawing/2014/main" id="{1FD3C51F-741B-4542-9C36-D6A15DE761A0}"/>
              </a:ext>
            </a:extLst>
          </p:cNvPr>
          <p:cNvSpPr>
            <a:spLocks noGrp="1"/>
          </p:cNvSpPr>
          <p:nvPr>
            <p:ph idx="1"/>
          </p:nvPr>
        </p:nvSpPr>
        <p:spPr>
          <a:xfrm>
            <a:off x="457200" y="1333500"/>
            <a:ext cx="8229600" cy="4116287"/>
          </a:xfrm>
        </p:spPr>
        <p:txBody>
          <a:bodyPr>
            <a:normAutofit/>
          </a:bodyPr>
          <a:lstStyle/>
          <a:p>
            <a:r>
              <a:rPr kumimoji="1" lang="zh-CN" altLang="en-US" sz="2400" dirty="0"/>
              <a:t>问：如何通过</a:t>
            </a:r>
            <a:r>
              <a:rPr kumimoji="1" lang="en-US" altLang="zh-CN" sz="2400" dirty="0"/>
              <a:t>3</a:t>
            </a:r>
            <a:r>
              <a:rPr kumimoji="1" lang="zh-CN" altLang="en-US" sz="2400" dirty="0"/>
              <a:t>行代码卡死一个</a:t>
            </a:r>
            <a:r>
              <a:rPr kumimoji="1" lang="en-US" altLang="zh-CN" sz="2400" dirty="0"/>
              <a:t>OS?</a:t>
            </a:r>
          </a:p>
          <a:p>
            <a:pPr lvl="1"/>
            <a:r>
              <a:rPr kumimoji="1" lang="zh-CN" altLang="en-US" sz="2000" dirty="0"/>
              <a:t>例：</a:t>
            </a:r>
            <a:r>
              <a:rPr kumimoji="1" lang="en-US" altLang="zh-CN" sz="2000" dirty="0"/>
              <a:t>rogue-1.c </a:t>
            </a:r>
            <a:r>
              <a:rPr kumimoji="1" lang="zh-CN" altLang="en-US" sz="2000" dirty="0"/>
              <a:t>可以</a:t>
            </a:r>
            <a:r>
              <a:rPr kumimoji="1" lang="en-US" altLang="zh-CN" sz="2000" dirty="0"/>
              <a:t>fork</a:t>
            </a:r>
            <a:r>
              <a:rPr kumimoji="1" lang="zh-CN" altLang="en-US" sz="2000" dirty="0"/>
              <a:t>出无数的进程</a:t>
            </a:r>
            <a:endParaRPr kumimoji="1" lang="en-US" altLang="zh-CN" sz="2000" dirty="0"/>
          </a:p>
          <a:p>
            <a:pPr lvl="1"/>
            <a:endParaRPr kumimoji="1" lang="en-US" altLang="zh-CN" sz="2200" dirty="0"/>
          </a:p>
          <a:p>
            <a:r>
              <a:rPr kumimoji="1" lang="zh-CN" altLang="en-US" sz="2400" dirty="0"/>
              <a:t>如何解决这个问题？</a:t>
            </a:r>
            <a:endParaRPr kumimoji="1" lang="en-US" altLang="zh-CN" sz="2400" dirty="0"/>
          </a:p>
          <a:p>
            <a:pPr lvl="1"/>
            <a:r>
              <a:rPr kumimoji="1" lang="zh-CN" altLang="en-US" sz="2000" dirty="0"/>
              <a:t>方法一：万能方法</a:t>
            </a:r>
            <a:r>
              <a:rPr kumimoji="1" lang="en-US" altLang="zh-CN" sz="2000" dirty="0"/>
              <a:t>——</a:t>
            </a:r>
            <a:r>
              <a:rPr kumimoji="1" lang="zh-CN" altLang="en-US" sz="2000" dirty="0"/>
              <a:t>重启</a:t>
            </a:r>
            <a:endParaRPr kumimoji="1" lang="en-US" altLang="zh-CN" sz="2000" dirty="0"/>
          </a:p>
          <a:p>
            <a:pPr lvl="1"/>
            <a:r>
              <a:rPr kumimoji="1" lang="zh-CN" altLang="en-US" sz="2000" dirty="0"/>
              <a:t>方法二：将代码运行在虚拟机中，虚拟机外的应用不受影响</a:t>
            </a:r>
            <a:endParaRPr kumimoji="1" lang="en-US" altLang="zh-CN" sz="2000" dirty="0"/>
          </a:p>
          <a:p>
            <a:pPr lvl="1"/>
            <a:r>
              <a:rPr kumimoji="1" lang="zh-CN" altLang="en-US" sz="2000" dirty="0"/>
              <a:t>方法三：</a:t>
            </a:r>
            <a:r>
              <a:rPr kumimoji="1" lang="en-US" altLang="zh-CN" sz="2000" dirty="0"/>
              <a:t>Linux</a:t>
            </a:r>
            <a:r>
              <a:rPr kumimoji="1" lang="zh-CN" altLang="en-US" sz="2000" dirty="0"/>
              <a:t> </a:t>
            </a:r>
            <a:r>
              <a:rPr kumimoji="1" lang="en-US" altLang="zh-CN" sz="2000" dirty="0" err="1"/>
              <a:t>cgroup</a:t>
            </a:r>
            <a:r>
              <a:rPr kumimoji="1" lang="zh-CN" altLang="en-US" sz="2000" dirty="0"/>
              <a:t>，预先设置某个应用允许占用的资源</a:t>
            </a:r>
          </a:p>
        </p:txBody>
      </p:sp>
      <p:sp>
        <p:nvSpPr>
          <p:cNvPr id="4" name="灯片编号占位符 3">
            <a:extLst>
              <a:ext uri="{FF2B5EF4-FFF2-40B4-BE49-F238E27FC236}">
                <a16:creationId xmlns:a16="http://schemas.microsoft.com/office/drawing/2014/main" id="{E428BCEF-8266-A84C-A318-46909D8E9C6F}"/>
              </a:ext>
            </a:extLst>
          </p:cNvPr>
          <p:cNvSpPr>
            <a:spLocks noGrp="1"/>
          </p:cNvSpPr>
          <p:nvPr>
            <p:ph type="sldNum" sz="quarter" idx="12"/>
          </p:nvPr>
        </p:nvSpPr>
        <p:spPr/>
        <p:txBody>
          <a:bodyPr/>
          <a:lstStyle/>
          <a:p>
            <a:fld id="{ADE361C3-C043-4A6E-BDCE-8DA1E7D90A3B}" type="slidenum">
              <a:rPr lang="zh-CN" altLang="en-US" smtClean="0"/>
              <a:t>22</a:t>
            </a:fld>
            <a:endParaRPr lang="zh-CN" altLang="en-US"/>
          </a:p>
        </p:txBody>
      </p:sp>
      <p:sp>
        <p:nvSpPr>
          <p:cNvPr id="5" name="圆角矩形 4">
            <a:extLst>
              <a:ext uri="{FF2B5EF4-FFF2-40B4-BE49-F238E27FC236}">
                <a16:creationId xmlns:a16="http://schemas.microsoft.com/office/drawing/2014/main" id="{8086EB45-47CF-EF42-B975-8340C64F925D}"/>
              </a:ext>
            </a:extLst>
          </p:cNvPr>
          <p:cNvSpPr/>
          <p:nvPr/>
        </p:nvSpPr>
        <p:spPr>
          <a:xfrm>
            <a:off x="6553200" y="448286"/>
            <a:ext cx="2374776" cy="1770428"/>
          </a:xfrm>
          <a:prstGeom prst="roundRect">
            <a:avLst>
              <a:gd name="adj" fmla="val 70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b="1" dirty="0">
                <a:solidFill>
                  <a:schemeClr val="bg1"/>
                </a:solidFill>
                <a:latin typeface="Consolas" panose="020B0609020204030204" pitchFamily="49" charset="0"/>
                <a:cs typeface="Consolas" panose="020B0609020204030204" pitchFamily="49" charset="0"/>
              </a:rPr>
              <a:t>rogue-1.c</a:t>
            </a:r>
          </a:p>
          <a:p>
            <a:endParaRPr kumimoji="1" lang="en-US" altLang="zh-CN" b="1" dirty="0">
              <a:solidFill>
                <a:schemeClr val="bg1"/>
              </a:solidFill>
              <a:latin typeface="Consolas" panose="020B0609020204030204" pitchFamily="49" charset="0"/>
              <a:cs typeface="Consolas" panose="020B0609020204030204" pitchFamily="49" charset="0"/>
            </a:endParaRPr>
          </a:p>
          <a:p>
            <a:r>
              <a:rPr kumimoji="1" lang="en-US" altLang="zh-CN" b="1" dirty="0" err="1">
                <a:solidFill>
                  <a:schemeClr val="bg1"/>
                </a:solidFill>
                <a:latin typeface="Consolas" panose="020B0609020204030204" pitchFamily="49" charset="0"/>
                <a:cs typeface="Consolas" panose="020B0609020204030204" pitchFamily="49" charset="0"/>
              </a:rPr>
              <a:t>int</a:t>
            </a:r>
            <a:r>
              <a:rPr kumimoji="1" lang="en-US" altLang="zh-CN" b="1" dirty="0">
                <a:solidFill>
                  <a:schemeClr val="bg1"/>
                </a:solidFill>
                <a:latin typeface="Consolas" panose="020B0609020204030204" pitchFamily="49" charset="0"/>
                <a:cs typeface="Consolas" panose="020B0609020204030204" pitchFamily="49" charset="0"/>
              </a:rPr>
              <a:t> main () {</a:t>
            </a:r>
          </a:p>
          <a:p>
            <a:r>
              <a:rPr kumimoji="1" lang="en-US" altLang="zh-CN" b="1" dirty="0">
                <a:solidFill>
                  <a:schemeClr val="bg1"/>
                </a:solidFill>
                <a:latin typeface="Consolas" panose="020B0609020204030204" pitchFamily="49" charset="0"/>
                <a:cs typeface="Consolas" panose="020B0609020204030204" pitchFamily="49" charset="0"/>
              </a:rPr>
              <a:t>    while (1) </a:t>
            </a:r>
          </a:p>
          <a:p>
            <a:r>
              <a:rPr kumimoji="1" lang="en-US" altLang="zh-CN" b="1" dirty="0">
                <a:solidFill>
                  <a:schemeClr val="bg1"/>
                </a:solidFill>
                <a:latin typeface="Consolas" panose="020B0609020204030204" pitchFamily="49" charset="0"/>
                <a:cs typeface="Consolas" panose="020B0609020204030204" pitchFamily="49" charset="0"/>
              </a:rPr>
              <a:t>    </a:t>
            </a:r>
            <a:r>
              <a:rPr kumimoji="1" lang="zh-CN" altLang="en-US" b="1" dirty="0">
                <a:solidFill>
                  <a:schemeClr val="bg1"/>
                </a:solidFill>
                <a:latin typeface="Consolas" panose="020B0609020204030204" pitchFamily="49" charset="0"/>
                <a:cs typeface="Consolas" panose="020B0609020204030204" pitchFamily="49" charset="0"/>
              </a:rPr>
              <a:t> </a:t>
            </a:r>
            <a:r>
              <a:rPr kumimoji="1" lang="en-US" altLang="zh-CN" b="1" dirty="0">
                <a:solidFill>
                  <a:schemeClr val="bg1"/>
                </a:solidFill>
                <a:latin typeface="Consolas" panose="020B0609020204030204" pitchFamily="49" charset="0"/>
                <a:cs typeface="Consolas" panose="020B0609020204030204" pitchFamily="49" charset="0"/>
              </a:rPr>
              <a:t> fork();</a:t>
            </a:r>
          </a:p>
          <a:p>
            <a:r>
              <a:rPr kumimoji="1" lang="en-US" altLang="zh-CN" b="1" dirty="0">
                <a:solidFill>
                  <a:schemeClr val="bg1"/>
                </a:solidFill>
                <a:latin typeface="Consolas" panose="020B0609020204030204" pitchFamily="49" charset="0"/>
                <a:cs typeface="Consolas" panose="020B0609020204030204" pitchFamily="49" charset="0"/>
              </a:rPr>
              <a:t>}</a:t>
            </a:r>
            <a:endParaRPr kumimoji="1" lang="zh-CN" altLang="en-US" b="1"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460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为什么要有操作系统？</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025418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B417F-525C-7D4D-8DAC-129D8194BACA}"/>
              </a:ext>
            </a:extLst>
          </p:cNvPr>
          <p:cNvSpPr>
            <a:spLocks noGrp="1"/>
          </p:cNvSpPr>
          <p:nvPr>
            <p:ph type="title"/>
          </p:nvPr>
        </p:nvSpPr>
        <p:spPr/>
        <p:txBody>
          <a:bodyPr/>
          <a:lstStyle/>
          <a:p>
            <a:r>
              <a:rPr kumimoji="1" lang="zh-CN" altLang="en-US" dirty="0"/>
              <a:t>应用与操作系统的解耦</a:t>
            </a:r>
          </a:p>
        </p:txBody>
      </p:sp>
      <p:sp>
        <p:nvSpPr>
          <p:cNvPr id="3" name="内容占位符 2">
            <a:extLst>
              <a:ext uri="{FF2B5EF4-FFF2-40B4-BE49-F238E27FC236}">
                <a16:creationId xmlns:a16="http://schemas.microsoft.com/office/drawing/2014/main" id="{E55384EB-E3D1-4044-A981-C479F0ED1978}"/>
              </a:ext>
            </a:extLst>
          </p:cNvPr>
          <p:cNvSpPr>
            <a:spLocks noGrp="1"/>
          </p:cNvSpPr>
          <p:nvPr>
            <p:ph idx="1"/>
          </p:nvPr>
        </p:nvSpPr>
        <p:spPr/>
        <p:txBody>
          <a:bodyPr>
            <a:normAutofit/>
          </a:bodyPr>
          <a:lstStyle/>
          <a:p>
            <a:r>
              <a:rPr kumimoji="1" lang="zh-CN" altLang="en-US" sz="2400" dirty="0"/>
              <a:t>在最早的时候，并不区分应用与操作系统</a:t>
            </a:r>
            <a:endParaRPr kumimoji="1" lang="en-US" altLang="zh-CN" sz="2400" dirty="0"/>
          </a:p>
          <a:p>
            <a:pPr lvl="1"/>
            <a:r>
              <a:rPr kumimoji="1" lang="zh-CN" altLang="en-US" sz="2000" dirty="0"/>
              <a:t>所有功能都在一起，负责开发的也是同一批人</a:t>
            </a:r>
            <a:endParaRPr kumimoji="1" lang="en-US" altLang="zh-CN" sz="2000" dirty="0"/>
          </a:p>
          <a:p>
            <a:r>
              <a:rPr kumimoji="1" lang="zh-CN" altLang="en-US" sz="2400" dirty="0"/>
              <a:t>随着功能越来越多，开始出现分化和分工</a:t>
            </a:r>
            <a:endParaRPr kumimoji="1" lang="en-US" altLang="zh-CN" sz="2400" dirty="0"/>
          </a:p>
          <a:p>
            <a:pPr lvl="1"/>
            <a:r>
              <a:rPr kumimoji="1" lang="zh-CN" altLang="en-US" sz="2000" dirty="0"/>
              <a:t>有些底层功能被频繁复用，如对存储设备的操作</a:t>
            </a:r>
            <a:endParaRPr kumimoji="1" lang="en-US" altLang="zh-CN" sz="2000" dirty="0"/>
          </a:p>
          <a:p>
            <a:pPr lvl="1"/>
            <a:r>
              <a:rPr kumimoji="1" lang="zh-CN" altLang="en-US" sz="2000" dirty="0"/>
              <a:t>这些常用的功能形成了特定的模块，通过接口与其他模块交互</a:t>
            </a:r>
            <a:endParaRPr kumimoji="1" lang="en-US" altLang="zh-CN" sz="2000" dirty="0"/>
          </a:p>
          <a:p>
            <a:pPr lvl="2"/>
            <a:r>
              <a:rPr kumimoji="1" lang="zh-CN" altLang="en-US" sz="1800" dirty="0"/>
              <a:t>例如：存储模块，可将存储抽象成一个大数组</a:t>
            </a:r>
            <a:endParaRPr kumimoji="1" lang="en-US" altLang="zh-CN" sz="1800" dirty="0"/>
          </a:p>
          <a:p>
            <a:pPr lvl="1"/>
            <a:r>
              <a:rPr kumimoji="1" lang="zh-CN" altLang="en-US" sz="2000" dirty="0"/>
              <a:t>但这并不一定需要操作系统</a:t>
            </a:r>
            <a:r>
              <a:rPr kumimoji="1" lang="en-US" altLang="zh-CN" sz="2000" dirty="0"/>
              <a:t>——</a:t>
            </a:r>
            <a:r>
              <a:rPr kumimoji="1" lang="zh-CN" altLang="en-US" sz="2000" dirty="0"/>
              <a:t>比如，可以以库的方式存在</a:t>
            </a:r>
            <a:endParaRPr kumimoji="1" lang="en-US" altLang="zh-CN" sz="2000" dirty="0"/>
          </a:p>
          <a:p>
            <a:r>
              <a:rPr kumimoji="1" lang="zh-CN" altLang="en-US" sz="2400" dirty="0"/>
              <a:t>那么，为什么不能把操作系统作为一个库呢？</a:t>
            </a:r>
          </a:p>
        </p:txBody>
      </p:sp>
      <p:sp>
        <p:nvSpPr>
          <p:cNvPr id="4" name="灯片编号占位符 3">
            <a:extLst>
              <a:ext uri="{FF2B5EF4-FFF2-40B4-BE49-F238E27FC236}">
                <a16:creationId xmlns:a16="http://schemas.microsoft.com/office/drawing/2014/main" id="{B883EBD4-B249-E54D-B2EF-703318B73F19}"/>
              </a:ext>
            </a:extLst>
          </p:cNvPr>
          <p:cNvSpPr>
            <a:spLocks noGrp="1"/>
          </p:cNvSpPr>
          <p:nvPr>
            <p:ph type="sldNum" sz="quarter" idx="12"/>
          </p:nvPr>
        </p:nvSpPr>
        <p:spPr/>
        <p:txBody>
          <a:bodyPr/>
          <a:lstStyle/>
          <a:p>
            <a:fld id="{ADE361C3-C043-4A6E-BDCE-8DA1E7D90A3B}" type="slidenum">
              <a:rPr lang="zh-CN" altLang="en-US" smtClean="0"/>
              <a:t>24</a:t>
            </a:fld>
            <a:endParaRPr lang="zh-CN" altLang="en-US"/>
          </a:p>
        </p:txBody>
      </p:sp>
    </p:spTree>
    <p:extLst>
      <p:ext uri="{BB962C8B-B14F-4D97-AF65-F5344CB8AC3E}">
        <p14:creationId xmlns:p14="http://schemas.microsoft.com/office/powerpoint/2010/main" val="549454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C83FF-040E-B245-9D59-3939C0180BEA}"/>
              </a:ext>
            </a:extLst>
          </p:cNvPr>
          <p:cNvSpPr>
            <a:spLocks noGrp="1"/>
          </p:cNvSpPr>
          <p:nvPr>
            <p:ph type="title"/>
          </p:nvPr>
        </p:nvSpPr>
        <p:spPr/>
        <p:txBody>
          <a:bodyPr/>
          <a:lstStyle/>
          <a:p>
            <a:r>
              <a:rPr kumimoji="1" lang="zh-CN" altLang="en-US" dirty="0"/>
              <a:t>特权级的必要性</a:t>
            </a:r>
          </a:p>
        </p:txBody>
      </p:sp>
      <p:sp>
        <p:nvSpPr>
          <p:cNvPr id="3" name="内容占位符 2">
            <a:extLst>
              <a:ext uri="{FF2B5EF4-FFF2-40B4-BE49-F238E27FC236}">
                <a16:creationId xmlns:a16="http://schemas.microsoft.com/office/drawing/2014/main" id="{7328C6D9-AAC0-5D42-B548-63B268CD4AD7}"/>
              </a:ext>
            </a:extLst>
          </p:cNvPr>
          <p:cNvSpPr>
            <a:spLocks noGrp="1"/>
          </p:cNvSpPr>
          <p:nvPr>
            <p:ph idx="1"/>
          </p:nvPr>
        </p:nvSpPr>
        <p:spPr>
          <a:xfrm>
            <a:off x="457200" y="1333500"/>
            <a:ext cx="8229600" cy="3963461"/>
          </a:xfrm>
        </p:spPr>
        <p:txBody>
          <a:bodyPr>
            <a:normAutofit lnSpcReduction="10000"/>
          </a:bodyPr>
          <a:lstStyle/>
          <a:p>
            <a:r>
              <a:rPr kumimoji="1" lang="zh-CN" altLang="en-US" sz="2000" dirty="0"/>
              <a:t>多道（</a:t>
            </a:r>
            <a:r>
              <a:rPr kumimoji="1" lang="en-US" altLang="zh-CN" sz="2000" dirty="0"/>
              <a:t>Multi-programming</a:t>
            </a:r>
            <a:r>
              <a:rPr kumimoji="1" lang="zh-CN" altLang="en-US" sz="2000" dirty="0"/>
              <a:t>）操作系统的诞生</a:t>
            </a:r>
            <a:endParaRPr kumimoji="1" lang="en-US" altLang="zh-CN" sz="2000" dirty="0"/>
          </a:p>
          <a:p>
            <a:pPr lvl="1"/>
            <a:r>
              <a:rPr kumimoji="1" lang="zh-CN" altLang="en-US" sz="1800" dirty="0"/>
              <a:t>通过时分复用计算资源的方式，在一台计算机上同时运行多个应用程序</a:t>
            </a:r>
            <a:endParaRPr kumimoji="1" lang="en-US" altLang="zh-CN" sz="1800" dirty="0"/>
          </a:p>
          <a:p>
            <a:r>
              <a:rPr kumimoji="1" lang="zh-CN" altLang="en-US" sz="2000" dirty="0"/>
              <a:t>新的问题：如何保证不同应用间的隔离？</a:t>
            </a:r>
            <a:endParaRPr kumimoji="1" lang="en-US" altLang="zh-CN" sz="2000" dirty="0"/>
          </a:p>
          <a:p>
            <a:pPr lvl="1"/>
            <a:r>
              <a:rPr kumimoji="1" lang="zh-CN" altLang="en-US" sz="1800" dirty="0"/>
              <a:t>如果所有的应用均能完全控制硬件计算资源，则会导致混乱</a:t>
            </a:r>
            <a:endParaRPr kumimoji="1" lang="en-US" altLang="zh-CN" sz="1800" dirty="0"/>
          </a:p>
          <a:p>
            <a:pPr lvl="2"/>
            <a:r>
              <a:rPr kumimoji="1" lang="zh-CN" altLang="en-US" sz="1700" dirty="0"/>
              <a:t>例如：某个应用希望关机，某个应用希望格式化硬盘</a:t>
            </a:r>
            <a:endParaRPr kumimoji="1" lang="en-US" altLang="zh-CN" sz="1700" dirty="0"/>
          </a:p>
          <a:p>
            <a:pPr lvl="1"/>
            <a:r>
              <a:rPr kumimoji="1" lang="zh-CN" altLang="en-US" sz="1800" dirty="0"/>
              <a:t>因此必须先让应用降权，不允许直接改变全局的系统状态</a:t>
            </a:r>
            <a:endParaRPr kumimoji="1" lang="en-US" altLang="zh-CN" sz="1800" dirty="0"/>
          </a:p>
          <a:p>
            <a:pPr lvl="2"/>
            <a:r>
              <a:rPr kumimoji="1" lang="zh-CN" altLang="en-US" sz="1700" dirty="0"/>
              <a:t>例如：中断是否打开</a:t>
            </a:r>
            <a:endParaRPr kumimoji="1" lang="en-US" altLang="zh-CN" sz="2200" dirty="0"/>
          </a:p>
          <a:p>
            <a:r>
              <a:rPr kumimoji="1" lang="zh-CN" altLang="en-US" sz="2000" dirty="0"/>
              <a:t>方案：必须要有不同的权限级</a:t>
            </a:r>
            <a:r>
              <a:rPr kumimoji="1" lang="en-US" altLang="zh-CN" sz="2000" dirty="0"/>
              <a:t>——</a:t>
            </a:r>
            <a:r>
              <a:rPr kumimoji="1" lang="zh-CN" altLang="en-US" sz="2000" dirty="0"/>
              <a:t>至少两种权限</a:t>
            </a:r>
            <a:endParaRPr kumimoji="1" lang="en-US" altLang="zh-CN" sz="2000" dirty="0"/>
          </a:p>
          <a:p>
            <a:pPr lvl="1"/>
            <a:r>
              <a:rPr kumimoji="1" lang="zh-CN" altLang="en-US" sz="1800" dirty="0"/>
              <a:t>低权限：不允许改变全局系统状态，用来运行应用</a:t>
            </a:r>
            <a:endParaRPr kumimoji="1" lang="en-US" altLang="zh-CN" sz="1800" dirty="0"/>
          </a:p>
          <a:p>
            <a:pPr lvl="1"/>
            <a:r>
              <a:rPr kumimoji="1" lang="zh-CN" altLang="en-US" sz="1800" dirty="0"/>
              <a:t>高权限：集中运行能改变全局系统状态的操作，分化出操作系统（内核）</a:t>
            </a:r>
            <a:endParaRPr kumimoji="1" lang="en-US" altLang="zh-CN" sz="1800" dirty="0"/>
          </a:p>
        </p:txBody>
      </p:sp>
      <p:sp>
        <p:nvSpPr>
          <p:cNvPr id="4" name="灯片编号占位符 3">
            <a:extLst>
              <a:ext uri="{FF2B5EF4-FFF2-40B4-BE49-F238E27FC236}">
                <a16:creationId xmlns:a16="http://schemas.microsoft.com/office/drawing/2014/main" id="{9737EDAF-519C-854C-ADD2-62185BDE13C2}"/>
              </a:ext>
            </a:extLst>
          </p:cNvPr>
          <p:cNvSpPr>
            <a:spLocks noGrp="1"/>
          </p:cNvSpPr>
          <p:nvPr>
            <p:ph type="sldNum" sz="quarter" idx="12"/>
          </p:nvPr>
        </p:nvSpPr>
        <p:spPr/>
        <p:txBody>
          <a:bodyPr/>
          <a:lstStyle/>
          <a:p>
            <a:fld id="{ADE361C3-C043-4A6E-BDCE-8DA1E7D90A3B}" type="slidenum">
              <a:rPr lang="zh-CN" altLang="en-US" smtClean="0"/>
              <a:t>25</a:t>
            </a:fld>
            <a:endParaRPr lang="zh-CN" altLang="en-US"/>
          </a:p>
        </p:txBody>
      </p:sp>
      <p:cxnSp>
        <p:nvCxnSpPr>
          <p:cNvPr id="6" name="直线连接符 5">
            <a:extLst>
              <a:ext uri="{FF2B5EF4-FFF2-40B4-BE49-F238E27FC236}">
                <a16:creationId xmlns:a16="http://schemas.microsoft.com/office/drawing/2014/main" id="{B02DE983-1B05-D546-A5B1-70EBFB01437F}"/>
              </a:ext>
            </a:extLst>
          </p:cNvPr>
          <p:cNvCxnSpPr/>
          <p:nvPr/>
        </p:nvCxnSpPr>
        <p:spPr>
          <a:xfrm>
            <a:off x="3131840" y="5161756"/>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0BE77D8-6B7A-0D4D-9F11-66F160214A4A}"/>
              </a:ext>
            </a:extLst>
          </p:cNvPr>
          <p:cNvSpPr/>
          <p:nvPr/>
        </p:nvSpPr>
        <p:spPr>
          <a:xfrm>
            <a:off x="3945994" y="5161756"/>
            <a:ext cx="1107996" cy="369332"/>
          </a:xfrm>
          <a:prstGeom prst="rect">
            <a:avLst/>
          </a:prstGeom>
        </p:spPr>
        <p:txBody>
          <a:bodyPr wrap="none">
            <a:spAutoFit/>
          </a:bodyPr>
          <a:lstStyle/>
          <a:p>
            <a:r>
              <a:rPr kumimoji="1" lang="zh-CN" altLang="en-US" b="1" dirty="0">
                <a:solidFill>
                  <a:schemeClr val="accent1"/>
                </a:solidFill>
              </a:rPr>
              <a:t>特权操作</a:t>
            </a:r>
            <a:endParaRPr lang="zh-CN" altLang="en-US" b="1" dirty="0">
              <a:solidFill>
                <a:schemeClr val="accent1"/>
              </a:solidFill>
            </a:endParaRPr>
          </a:p>
        </p:txBody>
      </p:sp>
    </p:spTree>
    <p:extLst>
      <p:ext uri="{BB962C8B-B14F-4D97-AF65-F5344CB8AC3E}">
        <p14:creationId xmlns:p14="http://schemas.microsoft.com/office/powerpoint/2010/main" val="14726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53ABD-BAA6-3143-8366-381FB8FF0691}"/>
              </a:ext>
            </a:extLst>
          </p:cNvPr>
          <p:cNvSpPr>
            <a:spLocks noGrp="1"/>
          </p:cNvSpPr>
          <p:nvPr>
            <p:ph type="title"/>
          </p:nvPr>
        </p:nvSpPr>
        <p:spPr/>
        <p:txBody>
          <a:bodyPr/>
          <a:lstStyle/>
          <a:p>
            <a:r>
              <a:rPr kumimoji="1" lang="zh-CN" altLang="en-US" dirty="0"/>
              <a:t>操作系统的分化</a:t>
            </a:r>
          </a:p>
        </p:txBody>
      </p:sp>
      <p:sp>
        <p:nvSpPr>
          <p:cNvPr id="4" name="灯片编号占位符 3">
            <a:extLst>
              <a:ext uri="{FF2B5EF4-FFF2-40B4-BE49-F238E27FC236}">
                <a16:creationId xmlns:a16="http://schemas.microsoft.com/office/drawing/2014/main" id="{A5B7D10B-DBDD-6C4C-B752-498EC331CE28}"/>
              </a:ext>
            </a:extLst>
          </p:cNvPr>
          <p:cNvSpPr>
            <a:spLocks noGrp="1"/>
          </p:cNvSpPr>
          <p:nvPr>
            <p:ph type="sldNum" sz="quarter" idx="12"/>
          </p:nvPr>
        </p:nvSpPr>
        <p:spPr/>
        <p:txBody>
          <a:bodyPr/>
          <a:lstStyle/>
          <a:p>
            <a:fld id="{ADE361C3-C043-4A6E-BDCE-8DA1E7D90A3B}" type="slidenum">
              <a:rPr lang="zh-CN" altLang="en-US" smtClean="0"/>
              <a:t>26</a:t>
            </a:fld>
            <a:endParaRPr lang="zh-CN" altLang="en-US"/>
          </a:p>
        </p:txBody>
      </p:sp>
      <p:sp>
        <p:nvSpPr>
          <p:cNvPr id="5" name="圆角矩形 4">
            <a:extLst>
              <a:ext uri="{FF2B5EF4-FFF2-40B4-BE49-F238E27FC236}">
                <a16:creationId xmlns:a16="http://schemas.microsoft.com/office/drawing/2014/main" id="{7EB76F47-B51B-0749-ADD2-53423C160E20}"/>
              </a:ext>
            </a:extLst>
          </p:cNvPr>
          <p:cNvSpPr/>
          <p:nvPr/>
        </p:nvSpPr>
        <p:spPr>
          <a:xfrm>
            <a:off x="683568" y="1795845"/>
            <a:ext cx="1473324" cy="1665365"/>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软件</a:t>
            </a:r>
          </a:p>
        </p:txBody>
      </p:sp>
      <p:sp>
        <p:nvSpPr>
          <p:cNvPr id="6" name="圆角矩形 5">
            <a:extLst>
              <a:ext uri="{FF2B5EF4-FFF2-40B4-BE49-F238E27FC236}">
                <a16:creationId xmlns:a16="http://schemas.microsoft.com/office/drawing/2014/main" id="{60CF39FB-5310-8C45-9E54-935605B590C6}"/>
              </a:ext>
            </a:extLst>
          </p:cNvPr>
          <p:cNvSpPr/>
          <p:nvPr/>
        </p:nvSpPr>
        <p:spPr>
          <a:xfrm>
            <a:off x="683568"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a:t>
            </a:r>
          </a:p>
        </p:txBody>
      </p:sp>
      <p:sp>
        <p:nvSpPr>
          <p:cNvPr id="8" name="圆角矩形 7">
            <a:extLst>
              <a:ext uri="{FF2B5EF4-FFF2-40B4-BE49-F238E27FC236}">
                <a16:creationId xmlns:a16="http://schemas.microsoft.com/office/drawing/2014/main" id="{19825525-1C84-F342-A36F-5DC362F746F5}"/>
              </a:ext>
            </a:extLst>
          </p:cNvPr>
          <p:cNvSpPr/>
          <p:nvPr/>
        </p:nvSpPr>
        <p:spPr>
          <a:xfrm>
            <a:off x="2810644" y="1795845"/>
            <a:ext cx="1473324" cy="701615"/>
          </a:xfrm>
          <a:prstGeom prst="roundRect">
            <a:avLst>
              <a:gd name="adj" fmla="val 20743"/>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硬件无关部分</a:t>
            </a:r>
          </a:p>
        </p:txBody>
      </p:sp>
      <p:sp>
        <p:nvSpPr>
          <p:cNvPr id="9" name="圆角矩形 8">
            <a:extLst>
              <a:ext uri="{FF2B5EF4-FFF2-40B4-BE49-F238E27FC236}">
                <a16:creationId xmlns:a16="http://schemas.microsoft.com/office/drawing/2014/main" id="{8382B8DC-88B1-7E46-A175-A3A0C1F283DA}"/>
              </a:ext>
            </a:extLst>
          </p:cNvPr>
          <p:cNvSpPr/>
          <p:nvPr/>
        </p:nvSpPr>
        <p:spPr>
          <a:xfrm>
            <a:off x="2810644"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a:t>
            </a:r>
          </a:p>
        </p:txBody>
      </p:sp>
      <p:sp>
        <p:nvSpPr>
          <p:cNvPr id="10" name="圆角矩形 9">
            <a:extLst>
              <a:ext uri="{FF2B5EF4-FFF2-40B4-BE49-F238E27FC236}">
                <a16:creationId xmlns:a16="http://schemas.microsoft.com/office/drawing/2014/main" id="{5288F513-E4DC-344F-84C3-982CED15BAF9}"/>
              </a:ext>
            </a:extLst>
          </p:cNvPr>
          <p:cNvSpPr/>
          <p:nvPr/>
        </p:nvSpPr>
        <p:spPr>
          <a:xfrm>
            <a:off x="2810644" y="2759595"/>
            <a:ext cx="1473324" cy="701615"/>
          </a:xfrm>
          <a:prstGeom prst="roundRect">
            <a:avLst>
              <a:gd name="adj" fmla="val 1760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硬件抽象部分</a:t>
            </a:r>
          </a:p>
        </p:txBody>
      </p:sp>
      <p:sp>
        <p:nvSpPr>
          <p:cNvPr id="11" name="圆角矩形 10">
            <a:extLst>
              <a:ext uri="{FF2B5EF4-FFF2-40B4-BE49-F238E27FC236}">
                <a16:creationId xmlns:a16="http://schemas.microsoft.com/office/drawing/2014/main" id="{4B73FB20-DACF-3C4B-9E6A-E68CDFB2BB4B}"/>
              </a:ext>
            </a:extLst>
          </p:cNvPr>
          <p:cNvSpPr/>
          <p:nvPr/>
        </p:nvSpPr>
        <p:spPr>
          <a:xfrm>
            <a:off x="4911840" y="1795845"/>
            <a:ext cx="1473324" cy="701615"/>
          </a:xfrm>
          <a:prstGeom prst="roundRect">
            <a:avLst>
              <a:gd name="adj" fmla="val 20743"/>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chemeClr val="tx1"/>
                </a:solidFill>
              </a:rPr>
              <a:t>硬件</a:t>
            </a:r>
            <a:r>
              <a:rPr kumimoji="1" lang="zh-CN" altLang="en-US" sz="1200">
                <a:solidFill>
                  <a:schemeClr val="tx1"/>
                </a:solidFill>
              </a:rPr>
              <a:t>无关部分</a:t>
            </a:r>
            <a:endParaRPr kumimoji="1" lang="en-US" altLang="zh-CN" sz="1200" dirty="0">
              <a:solidFill>
                <a:schemeClr val="tx1"/>
              </a:solidFill>
            </a:endParaRPr>
          </a:p>
          <a:p>
            <a:pPr algn="ctr"/>
            <a:r>
              <a:rPr kumimoji="1" lang="en-US" altLang="zh-CN" sz="1200">
                <a:solidFill>
                  <a:schemeClr val="tx1"/>
                </a:solidFill>
              </a:rPr>
              <a:t>+</a:t>
            </a:r>
            <a:endParaRPr kumimoji="1" lang="en-US" altLang="zh-CN" sz="1200" dirty="0">
              <a:solidFill>
                <a:schemeClr val="tx1"/>
              </a:solidFill>
            </a:endParaRPr>
          </a:p>
          <a:p>
            <a:pPr algn="ctr"/>
            <a:r>
              <a:rPr kumimoji="1" lang="zh-CN" altLang="en-US" sz="1200" dirty="0">
                <a:solidFill>
                  <a:schemeClr val="tx1"/>
                </a:solidFill>
              </a:rPr>
              <a:t>非特权操作部分</a:t>
            </a:r>
          </a:p>
        </p:txBody>
      </p:sp>
      <p:sp>
        <p:nvSpPr>
          <p:cNvPr id="12" name="圆角矩形 11">
            <a:extLst>
              <a:ext uri="{FF2B5EF4-FFF2-40B4-BE49-F238E27FC236}">
                <a16:creationId xmlns:a16="http://schemas.microsoft.com/office/drawing/2014/main" id="{8B06A5F2-9B49-EE45-94DC-07E269B45214}"/>
              </a:ext>
            </a:extLst>
          </p:cNvPr>
          <p:cNvSpPr/>
          <p:nvPr/>
        </p:nvSpPr>
        <p:spPr>
          <a:xfrm>
            <a:off x="4911840"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硬件（支持特权）</a:t>
            </a:r>
          </a:p>
        </p:txBody>
      </p:sp>
      <p:sp>
        <p:nvSpPr>
          <p:cNvPr id="13" name="圆角矩形 12">
            <a:extLst>
              <a:ext uri="{FF2B5EF4-FFF2-40B4-BE49-F238E27FC236}">
                <a16:creationId xmlns:a16="http://schemas.microsoft.com/office/drawing/2014/main" id="{6A526A3F-126C-4E48-ACFC-053261837650}"/>
              </a:ext>
            </a:extLst>
          </p:cNvPr>
          <p:cNvSpPr/>
          <p:nvPr/>
        </p:nvSpPr>
        <p:spPr>
          <a:xfrm>
            <a:off x="4911840" y="2759596"/>
            <a:ext cx="1473324" cy="701615"/>
          </a:xfrm>
          <a:prstGeom prst="roundRect">
            <a:avLst>
              <a:gd name="adj" fmla="val 1760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硬件抽象部分</a:t>
            </a:r>
            <a:endParaRPr kumimoji="1" lang="en-US" altLang="zh-CN" sz="1200" dirty="0"/>
          </a:p>
          <a:p>
            <a:pPr algn="ctr"/>
            <a:r>
              <a:rPr kumimoji="1" lang="en-US" altLang="zh-CN" sz="1200" dirty="0"/>
              <a:t>+</a:t>
            </a:r>
          </a:p>
          <a:p>
            <a:pPr algn="ctr"/>
            <a:r>
              <a:rPr kumimoji="1" lang="zh-CN" altLang="en-US" sz="1200" dirty="0"/>
              <a:t>特权操作部分</a:t>
            </a:r>
          </a:p>
        </p:txBody>
      </p:sp>
      <p:cxnSp>
        <p:nvCxnSpPr>
          <p:cNvPr id="15" name="直线箭头连接符 14">
            <a:extLst>
              <a:ext uri="{FF2B5EF4-FFF2-40B4-BE49-F238E27FC236}">
                <a16:creationId xmlns:a16="http://schemas.microsoft.com/office/drawing/2014/main" id="{4E841A3B-33E9-A742-8C43-E5312EA4A557}"/>
              </a:ext>
            </a:extLst>
          </p:cNvPr>
          <p:cNvCxnSpPr>
            <a:stCxn id="8" idx="2"/>
            <a:endCxn id="10" idx="0"/>
          </p:cNvCxnSpPr>
          <p:nvPr/>
        </p:nvCxnSpPr>
        <p:spPr>
          <a:xfrm>
            <a:off x="3547306" y="2497460"/>
            <a:ext cx="0" cy="262135"/>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E049675C-6883-AE4B-BC3E-EDADB43B3A98}"/>
              </a:ext>
            </a:extLst>
          </p:cNvPr>
          <p:cNvCxnSpPr>
            <a:cxnSpLocks/>
          </p:cNvCxnSpPr>
          <p:nvPr/>
        </p:nvCxnSpPr>
        <p:spPr>
          <a:xfrm>
            <a:off x="4839832" y="2641476"/>
            <a:ext cx="1656184"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9" name="下箭头 18">
            <a:extLst>
              <a:ext uri="{FF2B5EF4-FFF2-40B4-BE49-F238E27FC236}">
                <a16:creationId xmlns:a16="http://schemas.microsoft.com/office/drawing/2014/main" id="{880CDE1A-D635-AC49-B927-6D10E08E79AF}"/>
              </a:ext>
            </a:extLst>
          </p:cNvPr>
          <p:cNvSpPr/>
          <p:nvPr/>
        </p:nvSpPr>
        <p:spPr>
          <a:xfrm>
            <a:off x="5540490" y="2497460"/>
            <a:ext cx="216024" cy="26213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13ECF690-D4B3-7743-82CC-9EEA42B735AC}"/>
              </a:ext>
            </a:extLst>
          </p:cNvPr>
          <p:cNvSpPr/>
          <p:nvPr/>
        </p:nvSpPr>
        <p:spPr>
          <a:xfrm>
            <a:off x="6496016" y="2925736"/>
            <a:ext cx="1107996" cy="369332"/>
          </a:xfrm>
          <a:prstGeom prst="rect">
            <a:avLst/>
          </a:prstGeom>
        </p:spPr>
        <p:txBody>
          <a:bodyPr wrap="none">
            <a:spAutoFit/>
          </a:bodyPr>
          <a:lstStyle/>
          <a:p>
            <a:r>
              <a:rPr kumimoji="1" lang="zh-CN" altLang="en-US" b="1" dirty="0">
                <a:solidFill>
                  <a:schemeClr val="accent1"/>
                </a:solidFill>
              </a:rPr>
              <a:t>操作系统</a:t>
            </a:r>
            <a:endParaRPr lang="zh-CN" altLang="en-US" b="1" dirty="0">
              <a:solidFill>
                <a:schemeClr val="accent1"/>
              </a:solidFill>
            </a:endParaRPr>
          </a:p>
        </p:txBody>
      </p:sp>
      <p:sp>
        <p:nvSpPr>
          <p:cNvPr id="21" name="矩形 20">
            <a:extLst>
              <a:ext uri="{FF2B5EF4-FFF2-40B4-BE49-F238E27FC236}">
                <a16:creationId xmlns:a16="http://schemas.microsoft.com/office/drawing/2014/main" id="{EE3F6EDE-9A22-6641-BA99-4DF76611506F}"/>
              </a:ext>
            </a:extLst>
          </p:cNvPr>
          <p:cNvSpPr/>
          <p:nvPr/>
        </p:nvSpPr>
        <p:spPr>
          <a:xfrm>
            <a:off x="6496016" y="1961986"/>
            <a:ext cx="1107996" cy="369332"/>
          </a:xfrm>
          <a:prstGeom prst="rect">
            <a:avLst/>
          </a:prstGeom>
        </p:spPr>
        <p:txBody>
          <a:bodyPr wrap="none">
            <a:spAutoFit/>
          </a:bodyPr>
          <a:lstStyle/>
          <a:p>
            <a:r>
              <a:rPr kumimoji="1" lang="zh-CN" altLang="en-US" b="1" dirty="0">
                <a:solidFill>
                  <a:schemeClr val="accent4">
                    <a:lumMod val="75000"/>
                  </a:schemeClr>
                </a:solidFill>
              </a:rPr>
              <a:t>应用程序</a:t>
            </a:r>
            <a:endParaRPr lang="zh-CN" altLang="en-US" b="1" dirty="0">
              <a:solidFill>
                <a:schemeClr val="accent4">
                  <a:lumMod val="75000"/>
                </a:schemeClr>
              </a:solidFill>
            </a:endParaRPr>
          </a:p>
        </p:txBody>
      </p:sp>
      <p:sp>
        <p:nvSpPr>
          <p:cNvPr id="22" name="矩形 21">
            <a:extLst>
              <a:ext uri="{FF2B5EF4-FFF2-40B4-BE49-F238E27FC236}">
                <a16:creationId xmlns:a16="http://schemas.microsoft.com/office/drawing/2014/main" id="{96A316CD-15BE-6B46-A35C-4BDDF136083C}"/>
              </a:ext>
            </a:extLst>
          </p:cNvPr>
          <p:cNvSpPr/>
          <p:nvPr/>
        </p:nvSpPr>
        <p:spPr>
          <a:xfrm>
            <a:off x="7743061" y="2740567"/>
            <a:ext cx="1005403" cy="338554"/>
          </a:xfrm>
          <a:prstGeom prst="rect">
            <a:avLst/>
          </a:prstGeom>
        </p:spPr>
        <p:txBody>
          <a:bodyPr wrap="none">
            <a:spAutoFit/>
          </a:bodyPr>
          <a:lstStyle/>
          <a:p>
            <a:r>
              <a:rPr kumimoji="1" lang="zh-CN" altLang="en-US" sz="1600" dirty="0">
                <a:solidFill>
                  <a:schemeClr val="accent1"/>
                </a:solidFill>
              </a:rPr>
              <a:t>服务应用</a:t>
            </a:r>
            <a:endParaRPr lang="zh-CN" altLang="en-US" sz="1600" dirty="0">
              <a:solidFill>
                <a:schemeClr val="accent1"/>
              </a:solidFill>
            </a:endParaRPr>
          </a:p>
        </p:txBody>
      </p:sp>
      <p:sp>
        <p:nvSpPr>
          <p:cNvPr id="23" name="矩形 22">
            <a:extLst>
              <a:ext uri="{FF2B5EF4-FFF2-40B4-BE49-F238E27FC236}">
                <a16:creationId xmlns:a16="http://schemas.microsoft.com/office/drawing/2014/main" id="{C95B1862-DCB1-D646-9810-78E36BCC5C8B}"/>
              </a:ext>
            </a:extLst>
          </p:cNvPr>
          <p:cNvSpPr/>
          <p:nvPr/>
        </p:nvSpPr>
        <p:spPr>
          <a:xfrm>
            <a:off x="7743061" y="3183282"/>
            <a:ext cx="1005403" cy="338554"/>
          </a:xfrm>
          <a:prstGeom prst="rect">
            <a:avLst/>
          </a:prstGeom>
        </p:spPr>
        <p:txBody>
          <a:bodyPr wrap="none">
            <a:spAutoFit/>
          </a:bodyPr>
          <a:lstStyle/>
          <a:p>
            <a:r>
              <a:rPr kumimoji="1" lang="zh-CN" altLang="en-US" sz="1600" dirty="0">
                <a:solidFill>
                  <a:schemeClr val="accent1"/>
                </a:solidFill>
              </a:rPr>
              <a:t>管理应用</a:t>
            </a:r>
            <a:endParaRPr lang="zh-CN" altLang="en-US" sz="1600" dirty="0">
              <a:solidFill>
                <a:schemeClr val="accent1"/>
              </a:solidFill>
            </a:endParaRPr>
          </a:p>
        </p:txBody>
      </p:sp>
      <p:sp>
        <p:nvSpPr>
          <p:cNvPr id="24" name="左大括号 23">
            <a:extLst>
              <a:ext uri="{FF2B5EF4-FFF2-40B4-BE49-F238E27FC236}">
                <a16:creationId xmlns:a16="http://schemas.microsoft.com/office/drawing/2014/main" id="{ADDD5EA8-D771-954C-B3A6-2ECF3C0D7022}"/>
              </a:ext>
            </a:extLst>
          </p:cNvPr>
          <p:cNvSpPr/>
          <p:nvPr/>
        </p:nvSpPr>
        <p:spPr>
          <a:xfrm>
            <a:off x="7650677" y="2780394"/>
            <a:ext cx="92384" cy="701615"/>
          </a:xfrm>
          <a:prstGeom prst="leftBrace">
            <a:avLst>
              <a:gd name="adj1" fmla="val 942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 name="右箭头 2">
            <a:extLst>
              <a:ext uri="{FF2B5EF4-FFF2-40B4-BE49-F238E27FC236}">
                <a16:creationId xmlns:a16="http://schemas.microsoft.com/office/drawing/2014/main" id="{F058E750-AF95-3F40-B5E9-5C511296398C}"/>
              </a:ext>
            </a:extLst>
          </p:cNvPr>
          <p:cNvSpPr/>
          <p:nvPr/>
        </p:nvSpPr>
        <p:spPr>
          <a:xfrm>
            <a:off x="2353405" y="2641476"/>
            <a:ext cx="300988" cy="437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右箭头 24">
            <a:extLst>
              <a:ext uri="{FF2B5EF4-FFF2-40B4-BE49-F238E27FC236}">
                <a16:creationId xmlns:a16="http://schemas.microsoft.com/office/drawing/2014/main" id="{5CF83721-0427-F244-B275-2136DA2D36E9}"/>
              </a:ext>
            </a:extLst>
          </p:cNvPr>
          <p:cNvSpPr/>
          <p:nvPr/>
        </p:nvSpPr>
        <p:spPr>
          <a:xfrm>
            <a:off x="4452303" y="2638677"/>
            <a:ext cx="300988" cy="437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79440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12D2F-A71E-D843-BEFE-4A9E44E5A1CF}"/>
              </a:ext>
            </a:extLst>
          </p:cNvPr>
          <p:cNvSpPr>
            <a:spLocks noGrp="1"/>
          </p:cNvSpPr>
          <p:nvPr>
            <p:ph type="title"/>
          </p:nvPr>
        </p:nvSpPr>
        <p:spPr/>
        <p:txBody>
          <a:bodyPr/>
          <a:lstStyle/>
          <a:p>
            <a:r>
              <a:rPr kumimoji="1" lang="zh-CN" altLang="en-US" dirty="0"/>
              <a:t>对硬件（</a:t>
            </a:r>
            <a:r>
              <a:rPr kumimoji="1" lang="en-US" altLang="zh-CN" dirty="0"/>
              <a:t>CPU</a:t>
            </a:r>
            <a:r>
              <a:rPr kumimoji="1" lang="zh-CN" altLang="en-US" dirty="0"/>
              <a:t>）的要求</a:t>
            </a:r>
          </a:p>
        </p:txBody>
      </p:sp>
      <p:sp>
        <p:nvSpPr>
          <p:cNvPr id="3" name="内容占位符 2">
            <a:extLst>
              <a:ext uri="{FF2B5EF4-FFF2-40B4-BE49-F238E27FC236}">
                <a16:creationId xmlns:a16="http://schemas.microsoft.com/office/drawing/2014/main" id="{53FBAF17-D019-DE4A-9B92-F75296B3E40A}"/>
              </a:ext>
            </a:extLst>
          </p:cNvPr>
          <p:cNvSpPr>
            <a:spLocks noGrp="1"/>
          </p:cNvSpPr>
          <p:nvPr>
            <p:ph idx="1"/>
          </p:nvPr>
        </p:nvSpPr>
        <p:spPr>
          <a:xfrm>
            <a:off x="457200" y="1333500"/>
            <a:ext cx="8229600" cy="4152634"/>
          </a:xfrm>
        </p:spPr>
        <p:txBody>
          <a:bodyPr>
            <a:normAutofit/>
          </a:bodyPr>
          <a:lstStyle/>
          <a:p>
            <a:r>
              <a:rPr kumimoji="1" lang="en-US" altLang="zh-CN" sz="2000" dirty="0"/>
              <a:t>CPU</a:t>
            </a:r>
            <a:r>
              <a:rPr kumimoji="1" lang="zh-CN" altLang="en-US" sz="2000" dirty="0"/>
              <a:t>对软件提供的接口称为</a:t>
            </a:r>
            <a:r>
              <a:rPr kumimoji="1" lang="en-US" altLang="zh-CN" sz="2000" dirty="0"/>
              <a:t>ISA</a:t>
            </a:r>
          </a:p>
          <a:p>
            <a:pPr lvl="1"/>
            <a:r>
              <a:rPr kumimoji="1" lang="en-US" altLang="zh-CN" sz="1800" dirty="0"/>
              <a:t>ISA:</a:t>
            </a:r>
            <a:r>
              <a:rPr kumimoji="1" lang="zh-CN" altLang="en-US" sz="1800" dirty="0"/>
              <a:t> </a:t>
            </a:r>
            <a:r>
              <a:rPr kumimoji="1" lang="en-US" altLang="zh-CN" sz="1800" dirty="0"/>
              <a:t>Instruction</a:t>
            </a:r>
            <a:r>
              <a:rPr kumimoji="1" lang="zh-CN" altLang="en-US" sz="1800" dirty="0"/>
              <a:t> </a:t>
            </a:r>
            <a:r>
              <a:rPr kumimoji="1" lang="en-US" altLang="zh-CN" sz="1800" dirty="0"/>
              <a:t>Set</a:t>
            </a:r>
            <a:r>
              <a:rPr kumimoji="1" lang="zh-CN" altLang="en-US" sz="1800" dirty="0"/>
              <a:t> </a:t>
            </a:r>
            <a:r>
              <a:rPr kumimoji="1" lang="en-US" altLang="zh-CN" sz="1800" dirty="0"/>
              <a:t>Architecture</a:t>
            </a:r>
          </a:p>
          <a:p>
            <a:pPr lvl="1"/>
            <a:r>
              <a:rPr kumimoji="1" lang="zh-CN" altLang="en-US" sz="1800" dirty="0"/>
              <a:t>包含指令、寄存器等软件可见、可操作的接口</a:t>
            </a:r>
            <a:endParaRPr kumimoji="1" lang="en-US" altLang="zh-CN" sz="1800" dirty="0"/>
          </a:p>
          <a:p>
            <a:r>
              <a:rPr kumimoji="1" lang="en-US" altLang="zh-CN" sz="2000" dirty="0"/>
              <a:t>CPU</a:t>
            </a:r>
            <a:r>
              <a:rPr kumimoji="1" lang="zh-CN" altLang="en-US" sz="2000" dirty="0"/>
              <a:t>相应分化出两个模式：非特权模式和特权模式</a:t>
            </a:r>
            <a:endParaRPr kumimoji="1" lang="en-US" altLang="zh-CN" sz="2000" dirty="0"/>
          </a:p>
          <a:p>
            <a:pPr lvl="1"/>
            <a:r>
              <a:rPr kumimoji="1" lang="zh-CN" altLang="en-US" sz="1800" dirty="0"/>
              <a:t>非特权模式</a:t>
            </a:r>
            <a:r>
              <a:rPr kumimoji="1" lang="en-US" altLang="zh-CN" sz="1800" dirty="0"/>
              <a:t>ISA</a:t>
            </a:r>
            <a:r>
              <a:rPr kumimoji="1" lang="zh-CN" altLang="en-US" sz="1800" dirty="0"/>
              <a:t>：应用可使用的指令和寄存器</a:t>
            </a:r>
            <a:endParaRPr kumimoji="1" lang="en-US" altLang="zh-CN" sz="1800" dirty="0"/>
          </a:p>
          <a:p>
            <a:pPr lvl="2"/>
            <a:r>
              <a:rPr kumimoji="1" lang="zh-CN" altLang="en-US" sz="1600" dirty="0"/>
              <a:t>包括各种运算指令、通用寄存器等</a:t>
            </a:r>
            <a:endParaRPr kumimoji="1" lang="en-US" altLang="zh-CN" sz="1600" dirty="0"/>
          </a:p>
          <a:p>
            <a:pPr lvl="1"/>
            <a:r>
              <a:rPr kumimoji="1" lang="zh-CN" altLang="en-US" sz="1800" dirty="0"/>
              <a:t>特权模式</a:t>
            </a:r>
            <a:r>
              <a:rPr kumimoji="1" lang="en-US" altLang="zh-CN" sz="1800" dirty="0"/>
              <a:t>ISA</a:t>
            </a:r>
            <a:r>
              <a:rPr kumimoji="1" lang="zh-CN" altLang="en-US" sz="1800" dirty="0"/>
              <a:t>：只有操作系统才可使用的指令和寄存器</a:t>
            </a:r>
            <a:endParaRPr kumimoji="1" lang="en-US" altLang="zh-CN" sz="1800" dirty="0"/>
          </a:p>
          <a:p>
            <a:pPr lvl="2"/>
            <a:r>
              <a:rPr kumimoji="1" lang="zh-CN" altLang="en-US" sz="1600" dirty="0"/>
              <a:t>包括各种特权指令、系统寄存器等</a:t>
            </a:r>
            <a:endParaRPr kumimoji="1" lang="en-US" altLang="zh-CN" sz="1600" dirty="0"/>
          </a:p>
          <a:p>
            <a:pPr lvl="1"/>
            <a:r>
              <a:rPr kumimoji="1" lang="zh-CN" altLang="en-US" sz="1800" dirty="0"/>
              <a:t>从上到下的切换过程通常称为陷入（</a:t>
            </a:r>
            <a:r>
              <a:rPr kumimoji="1" lang="en-US" altLang="zh-CN" sz="1800" dirty="0"/>
              <a:t>trap</a:t>
            </a:r>
            <a:r>
              <a:rPr kumimoji="1" lang="zh-CN" altLang="en-US" sz="1800" dirty="0"/>
              <a:t>）</a:t>
            </a:r>
            <a:endParaRPr kumimoji="1" lang="en-US" altLang="zh-CN" sz="1800" dirty="0"/>
          </a:p>
        </p:txBody>
      </p:sp>
      <p:sp>
        <p:nvSpPr>
          <p:cNvPr id="4" name="灯片编号占位符 3">
            <a:extLst>
              <a:ext uri="{FF2B5EF4-FFF2-40B4-BE49-F238E27FC236}">
                <a16:creationId xmlns:a16="http://schemas.microsoft.com/office/drawing/2014/main" id="{EBAEAD88-48EA-7741-A86F-D007E48A4BB2}"/>
              </a:ext>
            </a:extLst>
          </p:cNvPr>
          <p:cNvSpPr>
            <a:spLocks noGrp="1"/>
          </p:cNvSpPr>
          <p:nvPr>
            <p:ph type="sldNum" sz="quarter" idx="12"/>
          </p:nvPr>
        </p:nvSpPr>
        <p:spPr/>
        <p:txBody>
          <a:bodyPr/>
          <a:lstStyle/>
          <a:p>
            <a:fld id="{ADE361C3-C043-4A6E-BDCE-8DA1E7D90A3B}" type="slidenum">
              <a:rPr lang="zh-CN" altLang="en-US" smtClean="0"/>
              <a:t>27</a:t>
            </a:fld>
            <a:endParaRPr lang="zh-CN" altLang="en-US"/>
          </a:p>
        </p:txBody>
      </p:sp>
    </p:spTree>
    <p:extLst>
      <p:ext uri="{BB962C8B-B14F-4D97-AF65-F5344CB8AC3E}">
        <p14:creationId xmlns:p14="http://schemas.microsoft.com/office/powerpoint/2010/main" val="169302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21E1-D1A5-2F46-8D4D-8942601D7A18}"/>
              </a:ext>
            </a:extLst>
          </p:cNvPr>
          <p:cNvSpPr>
            <a:spLocks noGrp="1"/>
          </p:cNvSpPr>
          <p:nvPr>
            <p:ph type="title"/>
          </p:nvPr>
        </p:nvSpPr>
        <p:spPr/>
        <p:txBody>
          <a:bodyPr>
            <a:normAutofit/>
          </a:bodyPr>
          <a:lstStyle/>
          <a:p>
            <a:r>
              <a:rPr kumimoji="1" lang="zh-CN" altLang="en-US" dirty="0"/>
              <a:t>非特权部分与特权部分的交互</a:t>
            </a:r>
          </a:p>
        </p:txBody>
      </p:sp>
      <p:sp>
        <p:nvSpPr>
          <p:cNvPr id="3" name="内容占位符 2">
            <a:extLst>
              <a:ext uri="{FF2B5EF4-FFF2-40B4-BE49-F238E27FC236}">
                <a16:creationId xmlns:a16="http://schemas.microsoft.com/office/drawing/2014/main" id="{A91B1D2E-5455-4640-A7DE-58A112716865}"/>
              </a:ext>
            </a:extLst>
          </p:cNvPr>
          <p:cNvSpPr>
            <a:spLocks noGrp="1"/>
          </p:cNvSpPr>
          <p:nvPr>
            <p:ph idx="1"/>
          </p:nvPr>
        </p:nvSpPr>
        <p:spPr>
          <a:xfrm>
            <a:off x="457200" y="1333500"/>
            <a:ext cx="8229600" cy="4116287"/>
          </a:xfrm>
        </p:spPr>
        <p:txBody>
          <a:bodyPr>
            <a:normAutofit/>
          </a:bodyPr>
          <a:lstStyle/>
          <a:p>
            <a:r>
              <a:rPr kumimoji="1" lang="zh-CN" altLang="en-US" sz="2400" dirty="0"/>
              <a:t>系统调用（</a:t>
            </a:r>
            <a:r>
              <a:rPr kumimoji="1" lang="en-US" altLang="zh-CN" sz="2400" dirty="0"/>
              <a:t>System</a:t>
            </a:r>
            <a:r>
              <a:rPr kumimoji="1" lang="zh-CN" altLang="en-US" sz="2400" dirty="0"/>
              <a:t> </a:t>
            </a:r>
            <a:r>
              <a:rPr kumimoji="1" lang="en-US" altLang="zh-CN" sz="2400" dirty="0"/>
              <a:t>Call</a:t>
            </a:r>
            <a:r>
              <a:rPr kumimoji="1" lang="zh-CN" altLang="en-US" sz="2400" dirty="0"/>
              <a:t>）</a:t>
            </a:r>
            <a:endParaRPr kumimoji="1" lang="en-US" altLang="zh-CN" sz="2400" dirty="0"/>
          </a:p>
          <a:p>
            <a:pPr lvl="1"/>
            <a:r>
              <a:rPr kumimoji="1" lang="zh-CN" altLang="en-US" sz="2000" dirty="0"/>
              <a:t>应用调用操作系统的机制，实现应用不能实现的功能</a:t>
            </a:r>
            <a:endParaRPr kumimoji="1" lang="en-US" altLang="zh-CN" sz="2000" dirty="0"/>
          </a:p>
          <a:p>
            <a:pPr lvl="1"/>
            <a:r>
              <a:rPr kumimoji="1" lang="zh-CN" altLang="en-US" sz="2000" dirty="0"/>
              <a:t>应用通过</a:t>
            </a:r>
            <a:r>
              <a:rPr kumimoji="1" lang="en-US" altLang="zh-CN" sz="2000" dirty="0"/>
              <a:t>CPU</a:t>
            </a:r>
            <a:r>
              <a:rPr kumimoji="1" lang="zh-CN" altLang="en-US" sz="2000" dirty="0"/>
              <a:t>的陷入机制进行模式切换（非特权</a:t>
            </a:r>
            <a:r>
              <a:rPr kumimoji="1" lang="en-US" altLang="zh-CN" sz="2000" dirty="0"/>
              <a:t>→</a:t>
            </a:r>
            <a:r>
              <a:rPr kumimoji="1" lang="zh-CN" altLang="en-US" sz="2000" dirty="0"/>
              <a:t>特权）</a:t>
            </a:r>
            <a:endParaRPr kumimoji="1" lang="en-US" altLang="zh-CN" sz="2000" dirty="0"/>
          </a:p>
          <a:p>
            <a:pPr lvl="2"/>
            <a:r>
              <a:rPr kumimoji="1" lang="zh-CN" altLang="en-US" sz="1600" dirty="0"/>
              <a:t>有多种陷入方式，包括特定指令、异常、硬件中断等</a:t>
            </a:r>
            <a:endParaRPr kumimoji="1" lang="en-US" altLang="zh-CN" sz="1600" dirty="0"/>
          </a:p>
          <a:p>
            <a:pPr lvl="1"/>
            <a:r>
              <a:rPr kumimoji="1" lang="zh-CN" altLang="en-US" sz="2000" dirty="0"/>
              <a:t>操作系统内核通过特定的硬件指令返回应用（特权</a:t>
            </a:r>
            <a:r>
              <a:rPr kumimoji="1" lang="en-US" altLang="zh-CN" sz="2000" dirty="0"/>
              <a:t>→</a:t>
            </a:r>
            <a:r>
              <a:rPr kumimoji="1" lang="zh-CN" altLang="en-US" sz="2000" dirty="0"/>
              <a:t>非特权）</a:t>
            </a:r>
            <a:endParaRPr kumimoji="1" lang="en-US" altLang="zh-CN" sz="2000" dirty="0"/>
          </a:p>
          <a:p>
            <a:pPr lvl="2"/>
            <a:r>
              <a:rPr kumimoji="1" lang="zh-CN" altLang="en-US" sz="1600" dirty="0"/>
              <a:t>通常只有一种返回方式：如</a:t>
            </a:r>
            <a:r>
              <a:rPr kumimoji="1" lang="en-US" altLang="zh-CN" sz="1600" dirty="0"/>
              <a:t>ARM</a:t>
            </a:r>
            <a:r>
              <a:rPr kumimoji="1" lang="zh-CN" altLang="en-US" sz="1600" dirty="0"/>
              <a:t>的</a:t>
            </a:r>
            <a:r>
              <a:rPr kumimoji="1" lang="en-US" altLang="zh-CN" sz="1600" dirty="0" err="1"/>
              <a:t>eret</a:t>
            </a:r>
            <a:endParaRPr kumimoji="1" lang="en-US" altLang="zh-CN" sz="1600" dirty="0"/>
          </a:p>
          <a:p>
            <a:r>
              <a:rPr kumimoji="1" lang="zh-CN" altLang="en-US" sz="2400" dirty="0"/>
              <a:t>应用调用操作系统的功能，就像调用普通函数一样</a:t>
            </a:r>
          </a:p>
          <a:p>
            <a:pPr lvl="1"/>
            <a:r>
              <a:rPr kumimoji="1" lang="zh-CN" altLang="en-US" sz="2000" dirty="0"/>
              <a:t>例如：库函数 </a:t>
            </a:r>
            <a:r>
              <a:rPr kumimoji="1" lang="en-US" altLang="zh-CN" sz="2000" dirty="0" err="1"/>
              <a:t>printf</a:t>
            </a:r>
            <a:r>
              <a:rPr kumimoji="1" lang="en-US" altLang="zh-CN" sz="2000" dirty="0"/>
              <a:t>() →</a:t>
            </a:r>
            <a:r>
              <a:rPr kumimoji="1" lang="zh-CN" altLang="en-US" sz="2000" dirty="0"/>
              <a:t> 系统调用 </a:t>
            </a:r>
            <a:r>
              <a:rPr kumimoji="1" lang="en-US" altLang="zh-CN" sz="2000" dirty="0"/>
              <a:t>write()</a:t>
            </a:r>
            <a:r>
              <a:rPr kumimoji="1" lang="zh-CN" altLang="en-US" sz="2000" dirty="0"/>
              <a:t> </a:t>
            </a:r>
            <a:r>
              <a:rPr kumimoji="1" lang="en-US" altLang="zh-CN" sz="2000" dirty="0"/>
              <a:t>→</a:t>
            </a:r>
            <a:r>
              <a:rPr kumimoji="1" lang="zh-CN" altLang="en-US" sz="2000" dirty="0"/>
              <a:t> 内核实现 </a:t>
            </a:r>
            <a:r>
              <a:rPr kumimoji="1" lang="en-US" altLang="zh-CN" sz="2000" dirty="0" err="1"/>
              <a:t>sys_write</a:t>
            </a:r>
            <a:r>
              <a:rPr kumimoji="1" lang="en-US" altLang="zh-CN" sz="2000" dirty="0"/>
              <a:t>()</a:t>
            </a:r>
          </a:p>
          <a:p>
            <a:pPr lvl="2"/>
            <a:r>
              <a:rPr lang="en-US" altLang="zh-CN" sz="1600" dirty="0">
                <a:latin typeface="Consolas" panose="020B0609020204030204" pitchFamily="49" charset="0"/>
                <a:cs typeface="Consolas" panose="020B0609020204030204" pitchFamily="49" charset="0"/>
              </a:rPr>
              <a:t>write(1, "Hello World!\n", 13)</a:t>
            </a:r>
          </a:p>
        </p:txBody>
      </p:sp>
      <p:sp>
        <p:nvSpPr>
          <p:cNvPr id="4" name="灯片编号占位符 3">
            <a:extLst>
              <a:ext uri="{FF2B5EF4-FFF2-40B4-BE49-F238E27FC236}">
                <a16:creationId xmlns:a16="http://schemas.microsoft.com/office/drawing/2014/main" id="{F9C48C29-14D6-E641-ACC2-C592AD1B8363}"/>
              </a:ext>
            </a:extLst>
          </p:cNvPr>
          <p:cNvSpPr>
            <a:spLocks noGrp="1"/>
          </p:cNvSpPr>
          <p:nvPr>
            <p:ph type="sldNum" sz="quarter" idx="12"/>
          </p:nvPr>
        </p:nvSpPr>
        <p:spPr/>
        <p:txBody>
          <a:bodyPr/>
          <a:lstStyle/>
          <a:p>
            <a:fld id="{ADE361C3-C043-4A6E-BDCE-8DA1E7D90A3B}" type="slidenum">
              <a:rPr lang="zh-CN" altLang="en-US" smtClean="0"/>
              <a:t>28</a:t>
            </a:fld>
            <a:endParaRPr lang="zh-CN" altLang="en-US"/>
          </a:p>
        </p:txBody>
      </p:sp>
    </p:spTree>
    <p:extLst>
      <p:ext uri="{BB962C8B-B14F-4D97-AF65-F5344CB8AC3E}">
        <p14:creationId xmlns:p14="http://schemas.microsoft.com/office/powerpoint/2010/main" val="552376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3E5C3-AF0F-3A42-AC7E-23B863AD45E6}"/>
              </a:ext>
            </a:extLst>
          </p:cNvPr>
          <p:cNvSpPr>
            <a:spLocks noGrp="1"/>
          </p:cNvSpPr>
          <p:nvPr>
            <p:ph type="title"/>
          </p:nvPr>
        </p:nvSpPr>
        <p:spPr/>
        <p:txBody>
          <a:bodyPr>
            <a:normAutofit/>
          </a:bodyPr>
          <a:lstStyle/>
          <a:p>
            <a:r>
              <a:rPr kumimoji="1" lang="en-US" altLang="zh-CN" dirty="0"/>
              <a:t>Hello</a:t>
            </a:r>
            <a:r>
              <a:rPr kumimoji="1" lang="zh-CN" altLang="en-US" dirty="0"/>
              <a:t>运行中的系统调用（</a:t>
            </a:r>
            <a:r>
              <a:rPr kumimoji="1" lang="en-US" altLang="zh-CN" dirty="0" err="1"/>
              <a:t>strace</a:t>
            </a:r>
            <a:r>
              <a:rPr kumimoji="1" lang="zh-CN" altLang="en-US" dirty="0"/>
              <a:t>）</a:t>
            </a:r>
          </a:p>
        </p:txBody>
      </p:sp>
      <p:sp>
        <p:nvSpPr>
          <p:cNvPr id="3" name="内容占位符 2">
            <a:extLst>
              <a:ext uri="{FF2B5EF4-FFF2-40B4-BE49-F238E27FC236}">
                <a16:creationId xmlns:a16="http://schemas.microsoft.com/office/drawing/2014/main" id="{9EF6C525-4F17-2149-A76E-D0610EB92D3F}"/>
              </a:ext>
            </a:extLst>
          </p:cNvPr>
          <p:cNvSpPr>
            <a:spLocks noGrp="1"/>
          </p:cNvSpPr>
          <p:nvPr>
            <p:ph idx="1"/>
          </p:nvPr>
        </p:nvSpPr>
        <p:spPr/>
        <p:txBody>
          <a:bodyPr>
            <a:noAutofit/>
          </a:bodyPr>
          <a:lstStyle/>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 </a:t>
            </a:r>
            <a:r>
              <a:rPr lang="zh-CN" altLang="en-US" sz="1800" b="0" dirty="0">
                <a:solidFill>
                  <a:schemeClr val="accent3"/>
                </a:solidFill>
                <a:latin typeface="Consolas" panose="020B0609020204030204" pitchFamily="49" charset="0"/>
                <a:cs typeface="Consolas" panose="020B0609020204030204" pitchFamily="49" charset="0"/>
              </a:rPr>
              <a:t>运行</a:t>
            </a:r>
            <a:r>
              <a:rPr lang="en-US" altLang="zh-CN" sz="1800" b="0" dirty="0">
                <a:solidFill>
                  <a:schemeClr val="accent3"/>
                </a:solidFill>
                <a:latin typeface="Consolas" panose="020B0609020204030204" pitchFamily="49" charset="0"/>
                <a:cs typeface="Consolas" panose="020B0609020204030204" pitchFamily="49" charset="0"/>
              </a:rPr>
              <a:t>hello</a:t>
            </a:r>
            <a:r>
              <a:rPr lang="zh-CN" altLang="en-US" sz="1800" b="0" dirty="0">
                <a:solidFill>
                  <a:schemeClr val="accent3"/>
                </a:solidFill>
                <a:latin typeface="Consolas" panose="020B0609020204030204" pitchFamily="49" charset="0"/>
                <a:cs typeface="Consolas" panose="020B0609020204030204" pitchFamily="49" charset="0"/>
              </a:rPr>
              <a:t>程序 *</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err="1">
                <a:highlight>
                  <a:srgbClr val="FFFF00"/>
                </a:highlight>
                <a:latin typeface="Consolas" panose="020B0609020204030204" pitchFamily="49" charset="0"/>
                <a:cs typeface="Consolas" panose="020B0609020204030204" pitchFamily="49" charset="0"/>
              </a:rPr>
              <a:t>execve</a:t>
            </a:r>
            <a:r>
              <a:rPr lang="en-US" altLang="zh-CN" sz="1800" dirty="0">
                <a:latin typeface="Consolas" panose="020B0609020204030204" pitchFamily="49" charset="0"/>
                <a:cs typeface="Consolas" panose="020B0609020204030204" pitchFamily="49" charset="0"/>
              </a:rPr>
              <a:t>("./hello", ["./hello"], 0x7ffed5a79e80 /* 64 </a:t>
            </a:r>
            <a:r>
              <a:rPr lang="en-US" altLang="zh-CN" sz="1800" dirty="0" err="1">
                <a:latin typeface="Consolas" panose="020B0609020204030204" pitchFamily="49" charset="0"/>
                <a:cs typeface="Consolas" panose="020B0609020204030204" pitchFamily="49" charset="0"/>
              </a:rPr>
              <a:t>vars</a:t>
            </a:r>
            <a:r>
              <a:rPr lang="en-US" altLang="zh-CN" sz="1800" dirty="0">
                <a:latin typeface="Consolas" panose="020B0609020204030204" pitchFamily="49" charset="0"/>
                <a:cs typeface="Consolas" panose="020B0609020204030204" pitchFamily="49" charset="0"/>
              </a:rPr>
              <a:t> */) = 0</a:t>
            </a:r>
          </a:p>
          <a:p>
            <a:pPr marL="0" indent="0">
              <a:lnSpc>
                <a:spcPct val="100000"/>
              </a:lnSpc>
              <a:spcBef>
                <a:spcPts val="600"/>
              </a:spcBef>
              <a:buNone/>
            </a:pPr>
            <a:r>
              <a:rPr lang="en-US" altLang="zh-CN" sz="1800" dirty="0">
                <a:latin typeface="Consolas" panose="020B0609020204030204" pitchFamily="49" charset="0"/>
                <a:cs typeface="Consolas" panose="020B0609020204030204" pitchFamily="49" charset="0"/>
              </a:rPr>
              <a:t>...</a:t>
            </a:r>
          </a:p>
          <a:p>
            <a:pPr marL="0" indent="0">
              <a:lnSpc>
                <a:spcPct val="100000"/>
              </a:lnSpc>
              <a:spcBef>
                <a:spcPts val="600"/>
              </a:spcBef>
              <a:buNone/>
            </a:pPr>
            <a:endParaRPr lang="en-US" altLang="zh-CN" sz="1800" b="0" dirty="0">
              <a:solidFill>
                <a:schemeClr val="accent3"/>
              </a:solidFill>
              <a:latin typeface="Consolas" panose="020B0609020204030204" pitchFamily="49" charset="0"/>
              <a:cs typeface="Consolas" panose="020B0609020204030204" pitchFamily="49" charset="0"/>
            </a:endParaRPr>
          </a:p>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a:t>
            </a:r>
            <a:r>
              <a:rPr lang="zh-CN" altLang="en-US" sz="1800" b="0" dirty="0">
                <a:solidFill>
                  <a:schemeClr val="accent3"/>
                </a:solidFill>
                <a:latin typeface="Consolas" panose="020B0609020204030204" pitchFamily="49" charset="0"/>
                <a:cs typeface="Consolas" panose="020B0609020204030204" pitchFamily="49" charset="0"/>
              </a:rPr>
              <a:t>将</a:t>
            </a:r>
            <a:r>
              <a:rPr lang="en-US" altLang="zh-CN" sz="1800" b="0" dirty="0">
                <a:solidFill>
                  <a:schemeClr val="accent3"/>
                </a:solidFill>
                <a:latin typeface="Consolas" panose="020B0609020204030204" pitchFamily="49" charset="0"/>
                <a:cs typeface="Consolas" panose="020B0609020204030204" pitchFamily="49" charset="0"/>
              </a:rPr>
              <a:t>``Hello World!\n''</a:t>
            </a:r>
            <a:r>
              <a:rPr lang="zh-CN" altLang="en-US" sz="1800" b="0" dirty="0">
                <a:solidFill>
                  <a:schemeClr val="accent3"/>
                </a:solidFill>
                <a:latin typeface="Consolas" panose="020B0609020204030204" pitchFamily="49" charset="0"/>
                <a:cs typeface="Consolas" panose="020B0609020204030204" pitchFamily="49" charset="0"/>
              </a:rPr>
              <a:t>写到标准输出中，在这里，</a:t>
            </a:r>
            <a:r>
              <a:rPr lang="en-US" altLang="zh-CN" sz="1800" b="0" dirty="0">
                <a:solidFill>
                  <a:schemeClr val="accent3"/>
                </a:solidFill>
                <a:latin typeface="Consolas" panose="020B0609020204030204" pitchFamily="49" charset="0"/>
                <a:cs typeface="Consolas" panose="020B0609020204030204" pitchFamily="49" charset="0"/>
              </a:rPr>
              <a:t>1</a:t>
            </a:r>
            <a:r>
              <a:rPr lang="zh-CN" altLang="en-US" sz="1800" b="0" dirty="0">
                <a:solidFill>
                  <a:schemeClr val="accent3"/>
                </a:solidFill>
                <a:latin typeface="Consolas" panose="020B0609020204030204" pitchFamily="49" charset="0"/>
                <a:cs typeface="Consolas" panose="020B0609020204030204" pitchFamily="49" charset="0"/>
              </a:rPr>
              <a:t>代表标准输出，</a:t>
            </a:r>
            <a:br>
              <a:rPr lang="en-US" altLang="zh-CN" sz="1800" b="0" dirty="0">
                <a:solidFill>
                  <a:schemeClr val="accent3"/>
                </a:solidFill>
                <a:latin typeface="Consolas" panose="020B0609020204030204" pitchFamily="49" charset="0"/>
                <a:cs typeface="Consolas" panose="020B0609020204030204" pitchFamily="49" charset="0"/>
              </a:rPr>
            </a:br>
            <a:r>
              <a:rPr lang="zh-CN" altLang="en-US" sz="1800" b="0" dirty="0">
                <a:solidFill>
                  <a:schemeClr val="accent3"/>
                </a:solidFill>
                <a:latin typeface="Consolas" panose="020B0609020204030204" pitchFamily="49" charset="0"/>
                <a:cs typeface="Consolas" panose="020B0609020204030204" pitchFamily="49" charset="0"/>
              </a:rPr>
              <a:t>  </a:t>
            </a:r>
            <a:r>
              <a:rPr lang="en-US" altLang="zh-CN" sz="1800" b="0" dirty="0">
                <a:solidFill>
                  <a:schemeClr val="accent3"/>
                </a:solidFill>
                <a:latin typeface="Consolas" panose="020B0609020204030204" pitchFamily="49" charset="0"/>
                <a:cs typeface="Consolas" panose="020B0609020204030204" pitchFamily="49" charset="0"/>
              </a:rPr>
              <a:t>13</a:t>
            </a:r>
            <a:r>
              <a:rPr lang="zh-CN" altLang="en-US" sz="1800" b="0" dirty="0">
                <a:solidFill>
                  <a:schemeClr val="accent3"/>
                </a:solidFill>
                <a:latin typeface="Consolas" panose="020B0609020204030204" pitchFamily="49" charset="0"/>
                <a:cs typeface="Consolas" panose="020B0609020204030204" pitchFamily="49" charset="0"/>
              </a:rPr>
              <a:t>代表一共写了</a:t>
            </a:r>
            <a:r>
              <a:rPr lang="en-US" altLang="zh-CN" sz="1800" b="0" dirty="0">
                <a:solidFill>
                  <a:schemeClr val="accent3"/>
                </a:solidFill>
                <a:latin typeface="Consolas" panose="020B0609020204030204" pitchFamily="49" charset="0"/>
                <a:cs typeface="Consolas" panose="020B0609020204030204" pitchFamily="49" charset="0"/>
              </a:rPr>
              <a:t>13</a:t>
            </a:r>
            <a:r>
              <a:rPr lang="zh-CN" altLang="en-US" sz="1800" b="0" dirty="0">
                <a:solidFill>
                  <a:schemeClr val="accent3"/>
                </a:solidFill>
                <a:latin typeface="Consolas" panose="020B0609020204030204" pitchFamily="49" charset="0"/>
                <a:cs typeface="Consolas" panose="020B0609020204030204" pitchFamily="49" charset="0"/>
              </a:rPr>
              <a:t>个字符。*</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a:highlight>
                  <a:srgbClr val="FFFF00"/>
                </a:highlight>
                <a:latin typeface="Consolas" panose="020B0609020204030204" pitchFamily="49" charset="0"/>
                <a:cs typeface="Consolas" panose="020B0609020204030204" pitchFamily="49" charset="0"/>
              </a:rPr>
              <a:t>write</a:t>
            </a:r>
            <a:r>
              <a:rPr lang="en-US" altLang="zh-CN" sz="1800" dirty="0">
                <a:latin typeface="Consolas" panose="020B0609020204030204" pitchFamily="49" charset="0"/>
                <a:cs typeface="Consolas" panose="020B0609020204030204" pitchFamily="49" charset="0"/>
              </a:rPr>
              <a:t>(1, "Hello World!\n", 13Hello World!)</a:t>
            </a:r>
            <a:r>
              <a:rPr lang="zh-CN" altLang="en-US" sz="1800" dirty="0">
                <a:latin typeface="Consolas" panose="020B0609020204030204" pitchFamily="49" charset="0"/>
                <a:cs typeface="Consolas" panose="020B0609020204030204" pitchFamily="49" charset="0"/>
              </a:rPr>
              <a:t> </a:t>
            </a:r>
            <a:r>
              <a:rPr lang="en-US" altLang="zh-CN" sz="1800" dirty="0">
                <a:latin typeface="Consolas" panose="020B0609020204030204" pitchFamily="49" charset="0"/>
                <a:cs typeface="Consolas" panose="020B0609020204030204" pitchFamily="49" charset="0"/>
              </a:rPr>
              <a:t>= 13</a:t>
            </a:r>
          </a:p>
          <a:p>
            <a:pPr marL="0" indent="0">
              <a:lnSpc>
                <a:spcPct val="100000"/>
              </a:lnSpc>
              <a:spcBef>
                <a:spcPts val="600"/>
              </a:spcBef>
              <a:buNone/>
            </a:pPr>
            <a:endParaRPr lang="en-US" altLang="zh-CN" sz="1800" b="0" dirty="0">
              <a:solidFill>
                <a:schemeClr val="accent3"/>
              </a:solidFill>
              <a:latin typeface="Consolas" panose="020B0609020204030204" pitchFamily="49" charset="0"/>
              <a:cs typeface="Consolas" panose="020B0609020204030204" pitchFamily="49" charset="0"/>
            </a:endParaRPr>
          </a:p>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 </a:t>
            </a:r>
            <a:r>
              <a:rPr lang="zh-CN" altLang="en-US" sz="1800" b="0" dirty="0">
                <a:solidFill>
                  <a:schemeClr val="accent3"/>
                </a:solidFill>
                <a:latin typeface="Consolas" panose="020B0609020204030204" pitchFamily="49" charset="0"/>
                <a:cs typeface="Consolas" panose="020B0609020204030204" pitchFamily="49" charset="0"/>
              </a:rPr>
              <a:t>执行结束后，</a:t>
            </a:r>
            <a:r>
              <a:rPr lang="en-US" altLang="zh-CN" sz="1800" b="0" dirty="0">
                <a:solidFill>
                  <a:schemeClr val="accent3"/>
                </a:solidFill>
                <a:latin typeface="Consolas" panose="020B0609020204030204" pitchFamily="49" charset="0"/>
                <a:cs typeface="Consolas" panose="020B0609020204030204" pitchFamily="49" charset="0"/>
              </a:rPr>
              <a:t>hello</a:t>
            </a:r>
            <a:r>
              <a:rPr lang="zh-CN" altLang="en-US" sz="1800" b="0" dirty="0">
                <a:solidFill>
                  <a:schemeClr val="accent3"/>
                </a:solidFill>
                <a:latin typeface="Consolas" panose="020B0609020204030204" pitchFamily="49" charset="0"/>
                <a:cs typeface="Consolas" panose="020B0609020204030204" pitchFamily="49" charset="0"/>
              </a:rPr>
              <a:t>程序退出*</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err="1">
                <a:highlight>
                  <a:srgbClr val="FFFF00"/>
                </a:highlight>
                <a:latin typeface="Consolas" panose="020B0609020204030204" pitchFamily="49" charset="0"/>
                <a:cs typeface="Consolas" panose="020B0609020204030204" pitchFamily="49" charset="0"/>
              </a:rPr>
              <a:t>exit_group</a:t>
            </a:r>
            <a:r>
              <a:rPr lang="en-US" altLang="zh-CN" sz="1800" dirty="0">
                <a:latin typeface="Consolas" panose="020B0609020204030204" pitchFamily="49" charset="0"/>
                <a:cs typeface="Consolas" panose="020B0609020204030204" pitchFamily="49" charset="0"/>
              </a:rPr>
              <a:t>(0) </a:t>
            </a:r>
          </a:p>
          <a:p>
            <a:pPr marL="0" indent="0">
              <a:lnSpc>
                <a:spcPct val="100000"/>
              </a:lnSpc>
              <a:spcBef>
                <a:spcPts val="600"/>
              </a:spcBef>
              <a:buNone/>
            </a:pPr>
            <a:endParaRPr kumimoji="1" lang="zh-CN" altLang="en-US" sz="1800"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83DA1C15-2BC4-844B-8A02-F9C9775209B2}"/>
              </a:ext>
            </a:extLst>
          </p:cNvPr>
          <p:cNvSpPr>
            <a:spLocks noGrp="1"/>
          </p:cNvSpPr>
          <p:nvPr>
            <p:ph type="sldNum" sz="quarter" idx="12"/>
          </p:nvPr>
        </p:nvSpPr>
        <p:spPr/>
        <p:txBody>
          <a:bodyPr/>
          <a:lstStyle/>
          <a:p>
            <a:fld id="{ADE361C3-C043-4A6E-BDCE-8DA1E7D90A3B}" type="slidenum">
              <a:rPr lang="zh-CN" altLang="en-US" smtClean="0"/>
              <a:t>29</a:t>
            </a:fld>
            <a:endParaRPr lang="zh-CN" altLang="en-US"/>
          </a:p>
        </p:txBody>
      </p:sp>
    </p:spTree>
    <p:extLst>
      <p:ext uri="{BB962C8B-B14F-4D97-AF65-F5344CB8AC3E}">
        <p14:creationId xmlns:p14="http://schemas.microsoft.com/office/powerpoint/2010/main" val="1383330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48D149A8-9973-8543-A77F-3AE34E740C73}"/>
              </a:ext>
            </a:extLst>
          </p:cNvPr>
          <p:cNvSpPr>
            <a:spLocks noGrp="1"/>
          </p:cNvSpPr>
          <p:nvPr>
            <p:ph idx="1"/>
          </p:nvPr>
        </p:nvSpPr>
        <p:spPr/>
        <p:txBody>
          <a:bodyPr>
            <a:normAutofit/>
          </a:bodyPr>
          <a:lstStyle/>
          <a:p>
            <a:r>
              <a:rPr kumimoji="1" lang="zh-CN" altLang="en-US" sz="2400" dirty="0"/>
              <a:t>操作系统的历史</a:t>
            </a:r>
            <a:endParaRPr kumimoji="1" lang="en-US" altLang="zh-CN" sz="2400" dirty="0"/>
          </a:p>
          <a:p>
            <a:r>
              <a:rPr kumimoji="1" lang="zh-CN" altLang="en-US" sz="2400" dirty="0"/>
              <a:t>什么是操作系统</a:t>
            </a:r>
            <a:endParaRPr kumimoji="1" lang="en-US" altLang="zh-CN" sz="2400" dirty="0"/>
          </a:p>
          <a:p>
            <a:r>
              <a:rPr kumimoji="1" lang="zh-CN" altLang="en-US" sz="2400" dirty="0"/>
              <a:t>为什么要有操作系统</a:t>
            </a:r>
            <a:endParaRPr kumimoji="1" lang="en-US" altLang="zh-CN" sz="2400" dirty="0"/>
          </a:p>
          <a:p>
            <a:r>
              <a:rPr kumimoji="1" lang="zh-CN" altLang="en-US" sz="2400" dirty="0"/>
              <a:t>操作系统的不同架构</a:t>
            </a:r>
            <a:endParaRPr kumimoji="1" lang="en-US" altLang="zh-CN" sz="2400" dirty="0"/>
          </a:p>
          <a:p>
            <a:r>
              <a:rPr kumimoji="1" lang="zh-CN" altLang="en-US" sz="2400" dirty="0"/>
              <a:t>为什么要学习操作系统</a:t>
            </a:r>
            <a:endParaRPr kumimoji="1" lang="en-US" altLang="zh-CN" sz="2400" dirty="0"/>
          </a:p>
          <a:p>
            <a:r>
              <a:rPr kumimoji="1" lang="zh-CN" altLang="en-US" sz="2400" dirty="0"/>
              <a:t>课程信息</a:t>
            </a:r>
          </a:p>
        </p:txBody>
      </p:sp>
      <p:sp>
        <p:nvSpPr>
          <p:cNvPr id="4" name="标题 3">
            <a:extLst>
              <a:ext uri="{FF2B5EF4-FFF2-40B4-BE49-F238E27FC236}">
                <a16:creationId xmlns:a16="http://schemas.microsoft.com/office/drawing/2014/main" id="{3B5A8429-BCF6-164C-98F4-27E970C4897E}"/>
              </a:ext>
            </a:extLst>
          </p:cNvPr>
          <p:cNvSpPr>
            <a:spLocks noGrp="1"/>
          </p:cNvSpPr>
          <p:nvPr>
            <p:ph type="title"/>
          </p:nvPr>
        </p:nvSpPr>
        <p:spPr/>
        <p:txBody>
          <a:bodyPr/>
          <a:lstStyle/>
          <a:p>
            <a:r>
              <a:rPr kumimoji="1" lang="zh-CN" altLang="en-US" dirty="0"/>
              <a:t>大纲</a:t>
            </a:r>
          </a:p>
        </p:txBody>
      </p:sp>
    </p:spTree>
    <p:extLst>
      <p:ext uri="{BB962C8B-B14F-4D97-AF65-F5344CB8AC3E}">
        <p14:creationId xmlns:p14="http://schemas.microsoft.com/office/powerpoint/2010/main" val="586592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38C87-7DB3-854A-B53C-DF8204BCC3A1}"/>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92EBCF6E-8726-2B47-BF3F-5EFB1D926F4A}"/>
              </a:ext>
            </a:extLst>
          </p:cNvPr>
          <p:cNvSpPr>
            <a:spLocks noGrp="1"/>
          </p:cNvSpPr>
          <p:nvPr>
            <p:ph idx="1"/>
          </p:nvPr>
        </p:nvSpPr>
        <p:spPr/>
        <p:txBody>
          <a:bodyPr/>
          <a:lstStyle/>
          <a:p>
            <a:r>
              <a:rPr kumimoji="1" lang="zh-CN" altLang="en-US" dirty="0"/>
              <a:t>问题一：</a:t>
            </a:r>
            <a:r>
              <a:rPr kumimoji="1" lang="zh-CN" altLang="en-US" b="0" dirty="0"/>
              <a:t>如果一台机器有且只有一个应用程序，开机后自动运行且不会退出，是否还需要操作系统？</a:t>
            </a:r>
            <a:endParaRPr kumimoji="1" lang="en-US" altLang="zh-CN" b="0" dirty="0"/>
          </a:p>
        </p:txBody>
      </p:sp>
      <p:sp>
        <p:nvSpPr>
          <p:cNvPr id="4" name="灯片编号占位符 3">
            <a:extLst>
              <a:ext uri="{FF2B5EF4-FFF2-40B4-BE49-F238E27FC236}">
                <a16:creationId xmlns:a16="http://schemas.microsoft.com/office/drawing/2014/main" id="{9343B5C9-6657-1245-B4A4-3F6C94323BDA}"/>
              </a:ext>
            </a:extLst>
          </p:cNvPr>
          <p:cNvSpPr>
            <a:spLocks noGrp="1"/>
          </p:cNvSpPr>
          <p:nvPr>
            <p:ph type="sldNum" sz="quarter" idx="12"/>
          </p:nvPr>
        </p:nvSpPr>
        <p:spPr/>
        <p:txBody>
          <a:bodyPr/>
          <a:lstStyle/>
          <a:p>
            <a:fld id="{ADE361C3-C043-4A6E-BDCE-8DA1E7D90A3B}" type="slidenum">
              <a:rPr lang="zh-CN" altLang="en-US" smtClean="0"/>
              <a:t>30</a:t>
            </a:fld>
            <a:endParaRPr lang="zh-CN" altLang="en-US"/>
          </a:p>
        </p:txBody>
      </p:sp>
    </p:spTree>
    <p:extLst>
      <p:ext uri="{BB962C8B-B14F-4D97-AF65-F5344CB8AC3E}">
        <p14:creationId xmlns:p14="http://schemas.microsoft.com/office/powerpoint/2010/main" val="1314001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38C87-7DB3-854A-B53C-DF8204BCC3A1}"/>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92EBCF6E-8726-2B47-BF3F-5EFB1D926F4A}"/>
              </a:ext>
            </a:extLst>
          </p:cNvPr>
          <p:cNvSpPr>
            <a:spLocks noGrp="1"/>
          </p:cNvSpPr>
          <p:nvPr>
            <p:ph idx="1"/>
          </p:nvPr>
        </p:nvSpPr>
        <p:spPr/>
        <p:txBody>
          <a:bodyPr/>
          <a:lstStyle/>
          <a:p>
            <a:r>
              <a:rPr kumimoji="1" lang="zh-CN" altLang="en-US" dirty="0"/>
              <a:t>问题二：</a:t>
            </a:r>
            <a:r>
              <a:rPr kumimoji="1" lang="zh-CN" altLang="en-US" b="0" dirty="0"/>
              <a:t>如果一个应用希望自己完全控制硬件而不是使用操作系统提供的抽象，是否还需要操作系统？</a:t>
            </a:r>
          </a:p>
        </p:txBody>
      </p:sp>
      <p:sp>
        <p:nvSpPr>
          <p:cNvPr id="4" name="灯片编号占位符 3">
            <a:extLst>
              <a:ext uri="{FF2B5EF4-FFF2-40B4-BE49-F238E27FC236}">
                <a16:creationId xmlns:a16="http://schemas.microsoft.com/office/drawing/2014/main" id="{9343B5C9-6657-1245-B4A4-3F6C94323BDA}"/>
              </a:ext>
            </a:extLst>
          </p:cNvPr>
          <p:cNvSpPr>
            <a:spLocks noGrp="1"/>
          </p:cNvSpPr>
          <p:nvPr>
            <p:ph type="sldNum" sz="quarter" idx="12"/>
          </p:nvPr>
        </p:nvSpPr>
        <p:spPr/>
        <p:txBody>
          <a:bodyPr/>
          <a:lstStyle/>
          <a:p>
            <a:fld id="{ADE361C3-C043-4A6E-BDCE-8DA1E7D90A3B}" type="slidenum">
              <a:rPr lang="zh-CN" altLang="en-US" smtClean="0"/>
              <a:t>31</a:t>
            </a:fld>
            <a:endParaRPr lang="zh-CN" altLang="en-US"/>
          </a:p>
        </p:txBody>
      </p:sp>
    </p:spTree>
    <p:extLst>
      <p:ext uri="{BB962C8B-B14F-4D97-AF65-F5344CB8AC3E}">
        <p14:creationId xmlns:p14="http://schemas.microsoft.com/office/powerpoint/2010/main" val="4094507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9F499-5495-CC4D-92F4-765764973B8D}"/>
              </a:ext>
            </a:extLst>
          </p:cNvPr>
          <p:cNvSpPr>
            <a:spLocks noGrp="1"/>
          </p:cNvSpPr>
          <p:nvPr>
            <p:ph type="title"/>
          </p:nvPr>
        </p:nvSpPr>
        <p:spPr/>
        <p:txBody>
          <a:bodyPr/>
          <a:lstStyle/>
          <a:p>
            <a:r>
              <a:rPr kumimoji="1" lang="zh-CN" altLang="en-US" dirty="0"/>
              <a:t>操作系统的两种演化</a:t>
            </a:r>
          </a:p>
        </p:txBody>
      </p:sp>
      <p:sp>
        <p:nvSpPr>
          <p:cNvPr id="3" name="内容占位符 2">
            <a:extLst>
              <a:ext uri="{FF2B5EF4-FFF2-40B4-BE49-F238E27FC236}">
                <a16:creationId xmlns:a16="http://schemas.microsoft.com/office/drawing/2014/main" id="{4EBA9F7E-BE6B-EA49-A090-CCF95B9C58F6}"/>
              </a:ext>
            </a:extLst>
          </p:cNvPr>
          <p:cNvSpPr>
            <a:spLocks noGrp="1"/>
          </p:cNvSpPr>
          <p:nvPr>
            <p:ph idx="1"/>
          </p:nvPr>
        </p:nvSpPr>
        <p:spPr>
          <a:xfrm>
            <a:off x="457200" y="1333500"/>
            <a:ext cx="8229600" cy="4044279"/>
          </a:xfrm>
        </p:spPr>
        <p:txBody>
          <a:bodyPr>
            <a:normAutofit/>
          </a:bodyPr>
          <a:lstStyle/>
          <a:p>
            <a:r>
              <a:rPr kumimoji="1" lang="zh-CN" altLang="en-US" sz="2400" dirty="0"/>
              <a:t>外部演化</a:t>
            </a:r>
            <a:endParaRPr kumimoji="1" lang="en-US" altLang="zh-CN" sz="2400" dirty="0"/>
          </a:p>
          <a:p>
            <a:pPr lvl="1"/>
            <a:r>
              <a:rPr kumimoji="1" lang="zh-CN" altLang="en-US" sz="2000" dirty="0"/>
              <a:t>接口的演化：更好的应对新场景</a:t>
            </a:r>
            <a:endParaRPr kumimoji="1" lang="en-US" altLang="zh-CN" sz="2000" dirty="0"/>
          </a:p>
          <a:p>
            <a:pPr lvl="2"/>
            <a:r>
              <a:rPr kumimoji="1" lang="en-US" altLang="zh-CN" sz="1800" dirty="0"/>
              <a:t>POSIX</a:t>
            </a:r>
            <a:r>
              <a:rPr kumimoji="1" lang="zh-CN" altLang="en-US" sz="1800" dirty="0"/>
              <a:t>接口：定义了一组系统调用的接口，以为应用提供兼容性</a:t>
            </a:r>
            <a:endParaRPr kumimoji="1" lang="en-US" altLang="zh-CN" sz="1800" dirty="0"/>
          </a:p>
          <a:p>
            <a:pPr lvl="2"/>
            <a:r>
              <a:rPr kumimoji="1" lang="en-US" altLang="zh-CN" sz="1800" dirty="0"/>
              <a:t>Linux</a:t>
            </a:r>
            <a:r>
              <a:rPr kumimoji="1" lang="zh-CN" altLang="en-US" sz="1800" dirty="0"/>
              <a:t>：系统调用不断有新的加入、旧的退出</a:t>
            </a:r>
            <a:endParaRPr kumimoji="1" lang="en-US" altLang="zh-CN" sz="1800" dirty="0"/>
          </a:p>
          <a:p>
            <a:pPr lvl="2"/>
            <a:r>
              <a:rPr kumimoji="1" lang="zh-CN" altLang="en-US" sz="1800" dirty="0"/>
              <a:t>鸿蒙：分布式软总线等</a:t>
            </a:r>
            <a:endParaRPr kumimoji="1" lang="en-US" altLang="zh-CN" sz="1600" dirty="0"/>
          </a:p>
          <a:p>
            <a:r>
              <a:rPr kumimoji="1" lang="zh-CN" altLang="en-US" sz="2400" dirty="0"/>
              <a:t>内部演化</a:t>
            </a:r>
            <a:endParaRPr kumimoji="1" lang="en-US" altLang="zh-CN" sz="2400" dirty="0"/>
          </a:p>
          <a:p>
            <a:pPr lvl="1"/>
            <a:r>
              <a:rPr kumimoji="1" lang="zh-CN" altLang="en-US" sz="2000" dirty="0"/>
              <a:t>架构的演化：更好地应对复杂性</a:t>
            </a:r>
            <a:endParaRPr kumimoji="1" lang="en-US" altLang="zh-CN" sz="2000" dirty="0"/>
          </a:p>
          <a:p>
            <a:pPr lvl="2"/>
            <a:r>
              <a:rPr kumimoji="1" lang="zh-CN" altLang="en-US" sz="1800" dirty="0"/>
              <a:t>如：宏内核架构、微内核架构、外核架构、多内核架构等</a:t>
            </a:r>
            <a:endParaRPr kumimoji="1" lang="en-US" altLang="zh-CN" sz="1800" dirty="0"/>
          </a:p>
          <a:p>
            <a:pPr lvl="2"/>
            <a:r>
              <a:rPr kumimoji="1" lang="zh-CN" altLang="en-US" sz="1800" dirty="0"/>
              <a:t>更好的扩展性、容错性、安全性、兼容性、灵活性、性能等</a:t>
            </a:r>
            <a:endParaRPr kumimoji="1" lang="en-US" altLang="zh-CN" sz="1800" dirty="0"/>
          </a:p>
        </p:txBody>
      </p:sp>
      <p:sp>
        <p:nvSpPr>
          <p:cNvPr id="4" name="灯片编号占位符 3">
            <a:extLst>
              <a:ext uri="{FF2B5EF4-FFF2-40B4-BE49-F238E27FC236}">
                <a16:creationId xmlns:a16="http://schemas.microsoft.com/office/drawing/2014/main" id="{D2371343-A238-CB4F-B13F-75D9B3CBDD94}"/>
              </a:ext>
            </a:extLst>
          </p:cNvPr>
          <p:cNvSpPr>
            <a:spLocks noGrp="1"/>
          </p:cNvSpPr>
          <p:nvPr>
            <p:ph type="sldNum" sz="quarter" idx="12"/>
          </p:nvPr>
        </p:nvSpPr>
        <p:spPr/>
        <p:txBody>
          <a:bodyPr/>
          <a:lstStyle/>
          <a:p>
            <a:fld id="{ADE361C3-C043-4A6E-BDCE-8DA1E7D90A3B}" type="slidenum">
              <a:rPr lang="zh-CN" altLang="en-US" smtClean="0"/>
              <a:t>32</a:t>
            </a:fld>
            <a:endParaRPr lang="zh-CN" altLang="en-US"/>
          </a:p>
        </p:txBody>
      </p:sp>
    </p:spTree>
    <p:extLst>
      <p:ext uri="{BB962C8B-B14F-4D97-AF65-F5344CB8AC3E}">
        <p14:creationId xmlns:p14="http://schemas.microsoft.com/office/powerpoint/2010/main" val="944003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9C67F-B41D-6F47-8E73-275475D78EC2}"/>
              </a:ext>
            </a:extLst>
          </p:cNvPr>
          <p:cNvSpPr>
            <a:spLocks noGrp="1"/>
          </p:cNvSpPr>
          <p:nvPr>
            <p:ph type="title"/>
          </p:nvPr>
        </p:nvSpPr>
        <p:spPr/>
        <p:txBody>
          <a:bodyPr>
            <a:normAutofit/>
          </a:bodyPr>
          <a:lstStyle/>
          <a:p>
            <a:r>
              <a:rPr kumimoji="1" lang="zh-CN" altLang="en-US" dirty="0"/>
              <a:t>例：图形界面是在用户态还是内核态？</a:t>
            </a:r>
          </a:p>
        </p:txBody>
      </p:sp>
      <p:sp>
        <p:nvSpPr>
          <p:cNvPr id="3" name="内容占位符 2">
            <a:extLst>
              <a:ext uri="{FF2B5EF4-FFF2-40B4-BE49-F238E27FC236}">
                <a16:creationId xmlns:a16="http://schemas.microsoft.com/office/drawing/2014/main" id="{598E0DF9-FE8C-EC4A-AFCB-35AB26F10ED5}"/>
              </a:ext>
            </a:extLst>
          </p:cNvPr>
          <p:cNvSpPr>
            <a:spLocks noGrp="1"/>
          </p:cNvSpPr>
          <p:nvPr>
            <p:ph idx="1"/>
          </p:nvPr>
        </p:nvSpPr>
        <p:spPr/>
        <p:txBody>
          <a:bodyPr>
            <a:normAutofit/>
          </a:bodyPr>
          <a:lstStyle/>
          <a:p>
            <a:r>
              <a:rPr kumimoji="1" lang="en-US" altLang="zh-CN" sz="2400" dirty="0"/>
              <a:t>Windows</a:t>
            </a:r>
            <a:r>
              <a:rPr kumimoji="1" lang="zh-CN" altLang="en-US" sz="2400" dirty="0"/>
              <a:t>的</a:t>
            </a:r>
            <a:r>
              <a:rPr kumimoji="1" lang="en-US" altLang="zh-CN" sz="2400" dirty="0"/>
              <a:t>GUI</a:t>
            </a:r>
          </a:p>
          <a:p>
            <a:pPr lvl="1"/>
            <a:r>
              <a:rPr kumimoji="1" lang="zh-CN" altLang="en-US" sz="2000" dirty="0"/>
              <a:t>早期放在内核态，但代码量过于庞大导致内核臃肿</a:t>
            </a:r>
            <a:endParaRPr kumimoji="1" lang="en-US" altLang="zh-CN" sz="2000" dirty="0"/>
          </a:p>
          <a:p>
            <a:pPr lvl="1"/>
            <a:r>
              <a:rPr kumimoji="1" lang="zh-CN" altLang="en-US" sz="2000" dirty="0"/>
              <a:t>后来放到用户态（</a:t>
            </a:r>
            <a:r>
              <a:rPr kumimoji="1" lang="en-US" altLang="zh-CN" sz="2000" dirty="0"/>
              <a:t>Windows</a:t>
            </a:r>
            <a:r>
              <a:rPr kumimoji="1" lang="zh-CN" altLang="en-US" sz="2000" dirty="0"/>
              <a:t> </a:t>
            </a:r>
            <a:r>
              <a:rPr kumimoji="1" lang="en-US" altLang="zh-CN" sz="2000" dirty="0"/>
              <a:t>NT</a:t>
            </a:r>
            <a:r>
              <a:rPr kumimoji="1" lang="zh-CN" altLang="en-US" sz="2000" dirty="0"/>
              <a:t>内核初期）</a:t>
            </a:r>
            <a:endParaRPr kumimoji="1" lang="en-US" altLang="zh-CN" sz="2000" dirty="0"/>
          </a:p>
          <a:p>
            <a:pPr lvl="1"/>
            <a:r>
              <a:rPr kumimoji="1" lang="zh-CN" altLang="en-US" sz="2000" dirty="0"/>
              <a:t>再后来又部分回到内核态，从而获得更高的性能（低时延）</a:t>
            </a:r>
            <a:endParaRPr kumimoji="1" lang="en-US" altLang="zh-CN" sz="2000" dirty="0"/>
          </a:p>
          <a:p>
            <a:r>
              <a:rPr kumimoji="1" lang="en-US" altLang="zh-CN" sz="2400" dirty="0"/>
              <a:t>Linux</a:t>
            </a:r>
            <a:r>
              <a:rPr kumimoji="1" lang="zh-CN" altLang="en-US" sz="2400" dirty="0"/>
              <a:t>的</a:t>
            </a:r>
            <a:r>
              <a:rPr kumimoji="1" lang="en-US" altLang="zh-CN" sz="2400" dirty="0"/>
              <a:t>GUI</a:t>
            </a:r>
          </a:p>
          <a:p>
            <a:pPr lvl="1"/>
            <a:r>
              <a:rPr kumimoji="1" lang="zh-CN" altLang="en-US" sz="2000" dirty="0"/>
              <a:t>用户态的</a:t>
            </a:r>
            <a:r>
              <a:rPr kumimoji="1" lang="en-US" altLang="zh-CN" sz="2000" dirty="0"/>
              <a:t>X</a:t>
            </a:r>
            <a:r>
              <a:rPr kumimoji="1" lang="zh-CN" altLang="en-US" sz="2000" dirty="0"/>
              <a:t> </a:t>
            </a:r>
            <a:r>
              <a:rPr kumimoji="1" lang="en-US" altLang="zh-CN" sz="2000" dirty="0"/>
              <a:t>Window</a:t>
            </a:r>
            <a:r>
              <a:rPr kumimoji="1" lang="zh-CN" altLang="en-US" sz="2000" dirty="0"/>
              <a:t>，将图形显示设计成网络协议</a:t>
            </a:r>
            <a:endParaRPr kumimoji="1" lang="en-US" altLang="zh-CN" sz="2000" dirty="0"/>
          </a:p>
          <a:p>
            <a:pPr lvl="1"/>
            <a:r>
              <a:rPr kumimoji="1" lang="zh-CN" altLang="en-US" sz="2000" dirty="0"/>
              <a:t>任意应用的界面均可在任意显示器显示（类比远程桌面）</a:t>
            </a:r>
            <a:endParaRPr kumimoji="1" lang="en-US" altLang="zh-CN" sz="2000" dirty="0"/>
          </a:p>
          <a:p>
            <a:pPr lvl="1"/>
            <a:r>
              <a:rPr kumimoji="1" lang="zh-CN" altLang="en-US" sz="2000" dirty="0"/>
              <a:t>缺点是性能差，尤其是时延过高</a:t>
            </a:r>
            <a:endParaRPr kumimoji="1" lang="en-US" altLang="zh-CN" sz="2000" dirty="0"/>
          </a:p>
          <a:p>
            <a:pPr lvl="1"/>
            <a:endParaRPr kumimoji="1" lang="zh-CN" altLang="en-US" sz="2000" dirty="0"/>
          </a:p>
        </p:txBody>
      </p:sp>
      <p:sp>
        <p:nvSpPr>
          <p:cNvPr id="4" name="灯片编号占位符 3">
            <a:extLst>
              <a:ext uri="{FF2B5EF4-FFF2-40B4-BE49-F238E27FC236}">
                <a16:creationId xmlns:a16="http://schemas.microsoft.com/office/drawing/2014/main" id="{855DAEB7-8C26-274D-ACEC-45FE00B316D2}"/>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spTree>
    <p:extLst>
      <p:ext uri="{BB962C8B-B14F-4D97-AF65-F5344CB8AC3E}">
        <p14:creationId xmlns:p14="http://schemas.microsoft.com/office/powerpoint/2010/main" val="2011039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dirty="0"/>
              <a:t>操作系统当前的挑战</a:t>
            </a:r>
            <a:endParaRPr kumimoji="1" lang="en-US" altLang="zh-CN"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018101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2C0DE16-0162-7C46-8915-E580E36D10AC}"/>
              </a:ext>
            </a:extLst>
          </p:cNvPr>
          <p:cNvSpPr/>
          <p:nvPr/>
        </p:nvSpPr>
        <p:spPr>
          <a:xfrm>
            <a:off x="1521850" y="1351573"/>
            <a:ext cx="697623" cy="461665"/>
          </a:xfrm>
          <a:prstGeom prst="rect">
            <a:avLst/>
          </a:prstGeom>
        </p:spPr>
        <p:txBody>
          <a:bodyPr wrap="square">
            <a:spAutoFit/>
          </a:bodyPr>
          <a:lstStyle/>
          <a:p>
            <a:pPr algn="ctr" defTabSz="879196">
              <a:defRPr/>
            </a:pPr>
            <a:r>
              <a:rPr lang="en-US" altLang="zh-CN" sz="2400" b="1" dirty="0">
                <a:solidFill>
                  <a:srgbClr val="000000">
                    <a:lumMod val="75000"/>
                    <a:lumOff val="25000"/>
                  </a:srgbClr>
                </a:solidFill>
                <a:latin typeface="+mn-ea"/>
                <a:cs typeface="Times New Roman" panose="02020603050405020304" pitchFamily="18" charset="0"/>
              </a:rPr>
              <a:t>5G</a:t>
            </a:r>
          </a:p>
        </p:txBody>
      </p:sp>
      <p:sp>
        <p:nvSpPr>
          <p:cNvPr id="6" name="矩形 5">
            <a:extLst>
              <a:ext uri="{FF2B5EF4-FFF2-40B4-BE49-F238E27FC236}">
                <a16:creationId xmlns:a16="http://schemas.microsoft.com/office/drawing/2014/main" id="{7E4DEC21-AFCF-CD4A-88F3-C81F596A7210}"/>
              </a:ext>
            </a:extLst>
          </p:cNvPr>
          <p:cNvSpPr/>
          <p:nvPr/>
        </p:nvSpPr>
        <p:spPr>
          <a:xfrm>
            <a:off x="3639758" y="1351573"/>
            <a:ext cx="2009024" cy="461665"/>
          </a:xfrm>
          <a:prstGeom prst="rect">
            <a:avLst/>
          </a:prstGeom>
        </p:spPr>
        <p:txBody>
          <a:bodyPr wrap="square">
            <a:spAutoFit/>
          </a:bodyPr>
          <a:lstStyle/>
          <a:p>
            <a:pPr algn="ctr" defTabSz="879196">
              <a:defRPr/>
            </a:pPr>
            <a:r>
              <a:rPr lang="en-US" altLang="zh-CN" sz="2400" b="1" dirty="0">
                <a:solidFill>
                  <a:srgbClr val="000000">
                    <a:lumMod val="75000"/>
                    <a:lumOff val="25000"/>
                  </a:srgbClr>
                </a:solidFill>
                <a:latin typeface="+mn-ea"/>
                <a:cs typeface="Times New Roman" panose="02020603050405020304" pitchFamily="18" charset="0"/>
              </a:rPr>
              <a:t>AI</a:t>
            </a:r>
            <a:r>
              <a:rPr lang="zh-CN" altLang="en-US" sz="2400" b="1" dirty="0">
                <a:solidFill>
                  <a:srgbClr val="000000">
                    <a:lumMod val="75000"/>
                    <a:lumOff val="25000"/>
                  </a:srgbClr>
                </a:solidFill>
                <a:latin typeface="+mn-ea"/>
                <a:cs typeface="Times New Roman" panose="02020603050405020304" pitchFamily="18" charset="0"/>
              </a:rPr>
              <a:t> 硬件</a:t>
            </a:r>
            <a:endParaRPr lang="en-US" altLang="zh-CN" sz="2400" b="1" dirty="0">
              <a:solidFill>
                <a:srgbClr val="000000">
                  <a:lumMod val="75000"/>
                  <a:lumOff val="25000"/>
                </a:srgbClr>
              </a:solidFill>
              <a:latin typeface="+mn-ea"/>
              <a:cs typeface="Times New Roman" panose="02020603050405020304" pitchFamily="18" charset="0"/>
            </a:endParaRPr>
          </a:p>
        </p:txBody>
      </p:sp>
      <p:sp>
        <p:nvSpPr>
          <p:cNvPr id="7" name="矩形 6">
            <a:extLst>
              <a:ext uri="{FF2B5EF4-FFF2-40B4-BE49-F238E27FC236}">
                <a16:creationId xmlns:a16="http://schemas.microsoft.com/office/drawing/2014/main" id="{CE99E055-CE7B-9444-8FBD-C4C49EE7985E}"/>
              </a:ext>
            </a:extLst>
          </p:cNvPr>
          <p:cNvSpPr/>
          <p:nvPr/>
        </p:nvSpPr>
        <p:spPr>
          <a:xfrm>
            <a:off x="6786837" y="1326529"/>
            <a:ext cx="1085211" cy="461665"/>
          </a:xfrm>
          <a:prstGeom prst="rect">
            <a:avLst/>
          </a:prstGeom>
        </p:spPr>
        <p:txBody>
          <a:bodyPr wrap="square">
            <a:spAutoFit/>
          </a:bodyPr>
          <a:lstStyle/>
          <a:p>
            <a:pPr algn="ctr" defTabSz="879196">
              <a:defRPr/>
            </a:pPr>
            <a:r>
              <a:rPr lang="en-US" altLang="zh-CN" sz="2400" b="1" dirty="0" err="1">
                <a:solidFill>
                  <a:srgbClr val="000000">
                    <a:lumMod val="75000"/>
                    <a:lumOff val="25000"/>
                  </a:srgbClr>
                </a:solidFill>
                <a:latin typeface="+mn-ea"/>
                <a:cs typeface="Times New Roman" panose="02020603050405020304" pitchFamily="18" charset="0"/>
              </a:rPr>
              <a:t>IoT</a:t>
            </a:r>
            <a:endParaRPr lang="en-US" altLang="zh-CN" sz="2400" b="1" dirty="0">
              <a:solidFill>
                <a:srgbClr val="000000">
                  <a:lumMod val="75000"/>
                  <a:lumOff val="25000"/>
                </a:srgbClr>
              </a:solidFill>
              <a:latin typeface="+mn-ea"/>
              <a:cs typeface="Times New Roman" panose="02020603050405020304" pitchFamily="18" charset="0"/>
            </a:endParaRPr>
          </a:p>
        </p:txBody>
      </p:sp>
      <p:pic>
        <p:nvPicPr>
          <p:cNvPr id="8" name="图片 7">
            <a:extLst>
              <a:ext uri="{FF2B5EF4-FFF2-40B4-BE49-F238E27FC236}">
                <a16:creationId xmlns:a16="http://schemas.microsoft.com/office/drawing/2014/main" id="{7F3BC079-C5BF-D644-ACF1-B0BBAEBB5C16}"/>
              </a:ext>
            </a:extLst>
          </p:cNvPr>
          <p:cNvPicPr>
            <a:picLocks noChangeAspect="1"/>
          </p:cNvPicPr>
          <p:nvPr/>
        </p:nvPicPr>
        <p:blipFill>
          <a:blip r:embed="rId2"/>
          <a:stretch>
            <a:fillRect/>
          </a:stretch>
        </p:blipFill>
        <p:spPr>
          <a:xfrm>
            <a:off x="991109" y="2031195"/>
            <a:ext cx="1759104" cy="1684248"/>
          </a:xfrm>
          <a:prstGeom prst="rect">
            <a:avLst/>
          </a:prstGeom>
        </p:spPr>
      </p:pic>
      <p:pic>
        <p:nvPicPr>
          <p:cNvPr id="10" name="图片 9">
            <a:extLst>
              <a:ext uri="{FF2B5EF4-FFF2-40B4-BE49-F238E27FC236}">
                <a16:creationId xmlns:a16="http://schemas.microsoft.com/office/drawing/2014/main" id="{606B1C81-E8C7-6542-853E-E90AEF5891DC}"/>
              </a:ext>
            </a:extLst>
          </p:cNvPr>
          <p:cNvPicPr>
            <a:picLocks noChangeAspect="1"/>
          </p:cNvPicPr>
          <p:nvPr/>
        </p:nvPicPr>
        <p:blipFill>
          <a:blip r:embed="rId3"/>
          <a:stretch>
            <a:fillRect/>
          </a:stretch>
        </p:blipFill>
        <p:spPr>
          <a:xfrm>
            <a:off x="6309267" y="2102376"/>
            <a:ext cx="2040353" cy="1491799"/>
          </a:xfrm>
          <a:prstGeom prst="rect">
            <a:avLst/>
          </a:prstGeom>
        </p:spPr>
      </p:pic>
      <p:sp>
        <p:nvSpPr>
          <p:cNvPr id="11" name="文本框 10">
            <a:extLst>
              <a:ext uri="{FF2B5EF4-FFF2-40B4-BE49-F238E27FC236}">
                <a16:creationId xmlns:a16="http://schemas.microsoft.com/office/drawing/2014/main" id="{D127057D-225D-0C44-BBC4-0F4571B42FDB}"/>
              </a:ext>
            </a:extLst>
          </p:cNvPr>
          <p:cNvSpPr txBox="1"/>
          <p:nvPr/>
        </p:nvSpPr>
        <p:spPr>
          <a:xfrm>
            <a:off x="596348" y="3858448"/>
            <a:ext cx="2548626" cy="625043"/>
          </a:xfrm>
          <a:prstGeom prst="rect">
            <a:avLst/>
          </a:prstGeom>
          <a:noFill/>
        </p:spPr>
        <p:txBody>
          <a:bodyPr wrap="square" rtlCol="0">
            <a:spAutoFit/>
          </a:bodyPr>
          <a:lstStyle/>
          <a:p>
            <a:pPr algn="ctr" defTabSz="879196">
              <a:defRPr/>
            </a:pPr>
            <a:r>
              <a:rPr kumimoji="1" lang="en-US" altLang="zh-CN" sz="1731" dirty="0">
                <a:solidFill>
                  <a:srgbClr val="000000"/>
                </a:solidFill>
                <a:latin typeface="+mn-ea"/>
              </a:rPr>
              <a:t>10-100X </a:t>
            </a:r>
            <a:r>
              <a:rPr kumimoji="1" lang="zh-CN" altLang="en-US" sz="1731" dirty="0">
                <a:solidFill>
                  <a:srgbClr val="000000"/>
                </a:solidFill>
                <a:latin typeface="+mn-ea"/>
              </a:rPr>
              <a:t>↑吞吐量</a:t>
            </a:r>
            <a:endParaRPr kumimoji="1" lang="en-US" altLang="zh-CN" sz="1731" dirty="0">
              <a:solidFill>
                <a:srgbClr val="000000"/>
              </a:solidFill>
              <a:latin typeface="+mn-ea"/>
            </a:endParaRPr>
          </a:p>
          <a:p>
            <a:pPr algn="ctr" defTabSz="879196">
              <a:defRPr/>
            </a:pPr>
            <a:r>
              <a:rPr kumimoji="1" lang="en-US" altLang="zh-CN" sz="1731" dirty="0">
                <a:solidFill>
                  <a:srgbClr val="000000"/>
                </a:solidFill>
                <a:latin typeface="+mn-ea"/>
              </a:rPr>
              <a:t>10-100X </a:t>
            </a:r>
            <a:r>
              <a:rPr kumimoji="1" lang="zh-CN" altLang="en-US" sz="1731" dirty="0">
                <a:solidFill>
                  <a:srgbClr val="000000"/>
                </a:solidFill>
                <a:latin typeface="+mn-ea"/>
              </a:rPr>
              <a:t>↓时延</a:t>
            </a:r>
          </a:p>
        </p:txBody>
      </p:sp>
      <p:sp>
        <p:nvSpPr>
          <p:cNvPr id="12" name="文本框 11">
            <a:extLst>
              <a:ext uri="{FF2B5EF4-FFF2-40B4-BE49-F238E27FC236}">
                <a16:creationId xmlns:a16="http://schemas.microsoft.com/office/drawing/2014/main" id="{8C8E425E-A175-9142-BA93-6398896AF4C5}"/>
              </a:ext>
            </a:extLst>
          </p:cNvPr>
          <p:cNvSpPr txBox="1"/>
          <p:nvPr/>
        </p:nvSpPr>
        <p:spPr>
          <a:xfrm>
            <a:off x="3369957" y="3991626"/>
            <a:ext cx="2548626" cy="358688"/>
          </a:xfrm>
          <a:prstGeom prst="rect">
            <a:avLst/>
          </a:prstGeom>
          <a:noFill/>
        </p:spPr>
        <p:txBody>
          <a:bodyPr wrap="square" rtlCol="0">
            <a:spAutoFit/>
          </a:bodyPr>
          <a:lstStyle/>
          <a:p>
            <a:pPr algn="ctr" defTabSz="879196">
              <a:defRPr/>
            </a:pPr>
            <a:r>
              <a:rPr kumimoji="1" lang="en-US" altLang="zh-CN" sz="1731" dirty="0">
                <a:solidFill>
                  <a:srgbClr val="000000"/>
                </a:solidFill>
                <a:latin typeface="+mn-ea"/>
              </a:rPr>
              <a:t>100X </a:t>
            </a:r>
            <a:r>
              <a:rPr kumimoji="1" lang="zh-CN" altLang="en-US" sz="1731" dirty="0">
                <a:solidFill>
                  <a:srgbClr val="000000"/>
                </a:solidFill>
                <a:latin typeface="+mn-ea"/>
              </a:rPr>
              <a:t>计算能力</a:t>
            </a:r>
            <a:endParaRPr kumimoji="1" lang="en-US" altLang="zh-CN" sz="1731" dirty="0">
              <a:solidFill>
                <a:srgbClr val="000000"/>
              </a:solidFill>
              <a:latin typeface="+mn-ea"/>
            </a:endParaRPr>
          </a:p>
        </p:txBody>
      </p:sp>
      <p:sp>
        <p:nvSpPr>
          <p:cNvPr id="13" name="文本框 12">
            <a:extLst>
              <a:ext uri="{FF2B5EF4-FFF2-40B4-BE49-F238E27FC236}">
                <a16:creationId xmlns:a16="http://schemas.microsoft.com/office/drawing/2014/main" id="{D58A9FDC-5915-D54B-9F03-83B5C788E323}"/>
              </a:ext>
            </a:extLst>
          </p:cNvPr>
          <p:cNvSpPr txBox="1"/>
          <p:nvPr/>
        </p:nvSpPr>
        <p:spPr>
          <a:xfrm>
            <a:off x="6055130" y="3966582"/>
            <a:ext cx="2548626" cy="358688"/>
          </a:xfrm>
          <a:prstGeom prst="rect">
            <a:avLst/>
          </a:prstGeom>
          <a:noFill/>
        </p:spPr>
        <p:txBody>
          <a:bodyPr wrap="square" rtlCol="0">
            <a:spAutoFit/>
          </a:bodyPr>
          <a:lstStyle/>
          <a:p>
            <a:pPr algn="ctr" defTabSz="879196">
              <a:defRPr/>
            </a:pPr>
            <a:r>
              <a:rPr kumimoji="1" lang="en-US" altLang="zh-CN" sz="1731" dirty="0">
                <a:solidFill>
                  <a:srgbClr val="000000"/>
                </a:solidFill>
                <a:latin typeface="+mn-ea"/>
              </a:rPr>
              <a:t>100X </a:t>
            </a:r>
            <a:r>
              <a:rPr kumimoji="1" lang="zh-CN" altLang="en-US" sz="1731" dirty="0">
                <a:solidFill>
                  <a:srgbClr val="000000"/>
                </a:solidFill>
                <a:latin typeface="+mn-ea"/>
              </a:rPr>
              <a:t>设备数</a:t>
            </a:r>
            <a:endParaRPr kumimoji="1" lang="en-US" altLang="zh-CN" sz="1731" dirty="0">
              <a:solidFill>
                <a:srgbClr val="000000"/>
              </a:solidFill>
              <a:latin typeface="+mn-ea"/>
            </a:endParaRPr>
          </a:p>
        </p:txBody>
      </p:sp>
      <p:pic>
        <p:nvPicPr>
          <p:cNvPr id="8194" name="Picture 2" descr="“Atlas 900”的图片搜索结果">
            <a:extLst>
              <a:ext uri="{FF2B5EF4-FFF2-40B4-BE49-F238E27FC236}">
                <a16:creationId xmlns:a16="http://schemas.microsoft.com/office/drawing/2014/main" id="{C3B27197-FFD5-2541-A996-CF482F1B2C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54" t="15968" r="12818"/>
          <a:stretch/>
        </p:blipFill>
        <p:spPr bwMode="auto">
          <a:xfrm>
            <a:off x="3369958" y="2115412"/>
            <a:ext cx="2500070" cy="155095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a:extLst>
              <a:ext uri="{FF2B5EF4-FFF2-40B4-BE49-F238E27FC236}">
                <a16:creationId xmlns:a16="http://schemas.microsoft.com/office/drawing/2014/main" id="{44AEB968-F2E8-6348-91C2-20AC564F2AF5}"/>
              </a:ext>
            </a:extLst>
          </p:cNvPr>
          <p:cNvGrpSpPr/>
          <p:nvPr/>
        </p:nvGrpSpPr>
        <p:grpSpPr>
          <a:xfrm>
            <a:off x="1230385" y="4663010"/>
            <a:ext cx="6827770" cy="835632"/>
            <a:chOff x="2494215" y="5766972"/>
            <a:chExt cx="9103693" cy="1114176"/>
          </a:xfrm>
        </p:grpSpPr>
        <p:sp>
          <p:nvSpPr>
            <p:cNvPr id="20" name="圆角矩形 19">
              <a:extLst>
                <a:ext uri="{FF2B5EF4-FFF2-40B4-BE49-F238E27FC236}">
                  <a16:creationId xmlns:a16="http://schemas.microsoft.com/office/drawing/2014/main" id="{730C62EF-613A-CE4E-AFDD-99FD53EC0E39}"/>
                </a:ext>
              </a:extLst>
            </p:cNvPr>
            <p:cNvSpPr/>
            <p:nvPr/>
          </p:nvSpPr>
          <p:spPr bwMode="auto">
            <a:xfrm>
              <a:off x="2494215" y="5766972"/>
              <a:ext cx="9103693" cy="1114176"/>
            </a:xfrm>
            <a:prstGeom prst="roundRect">
              <a:avLst/>
            </a:prstGeom>
            <a:solidFill>
              <a:srgbClr val="FFE2CA">
                <a:lumMod val="20000"/>
                <a:lumOff val="80000"/>
              </a:srgbClr>
            </a:solidFill>
            <a:ln w="9525" cap="flat" cmpd="sng" algn="ctr">
              <a:solidFill>
                <a:srgbClr val="00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algn="ctr" defTabSz="601266" fontAlgn="base">
                <a:spcBef>
                  <a:spcPct val="0"/>
                </a:spcBef>
                <a:spcAft>
                  <a:spcPct val="0"/>
                </a:spcAft>
                <a:defRPr/>
              </a:pPr>
              <a:endParaRPr lang="zh-CN" altLang="en-US" sz="1050" kern="0" dirty="0">
                <a:solidFill>
                  <a:srgbClr val="000000"/>
                </a:solidFill>
                <a:latin typeface="+mn-ea"/>
              </a:endParaRPr>
            </a:p>
          </p:txBody>
        </p:sp>
        <p:sp>
          <p:nvSpPr>
            <p:cNvPr id="21" name="文本框 20">
              <a:extLst>
                <a:ext uri="{FF2B5EF4-FFF2-40B4-BE49-F238E27FC236}">
                  <a16:creationId xmlns:a16="http://schemas.microsoft.com/office/drawing/2014/main" id="{1AA0B426-DE8F-5945-8621-D7E6DBE8CB86}"/>
                </a:ext>
              </a:extLst>
            </p:cNvPr>
            <p:cNvSpPr txBox="1"/>
            <p:nvPr/>
          </p:nvSpPr>
          <p:spPr>
            <a:xfrm>
              <a:off x="4017168" y="5977747"/>
              <a:ext cx="6401753" cy="738664"/>
            </a:xfrm>
            <a:prstGeom prst="rect">
              <a:avLst/>
            </a:prstGeom>
            <a:noFill/>
          </p:spPr>
          <p:txBody>
            <a:bodyPr wrap="none" rtlCol="0">
              <a:spAutoFit/>
            </a:bodyPr>
            <a:lstStyle/>
            <a:p>
              <a:pPr algn="ctr" defTabSz="685800">
                <a:defRPr/>
              </a:pPr>
              <a:r>
                <a:rPr kumimoji="1" lang="zh-CN" altLang="en-US" sz="3000" b="1" kern="0" dirty="0">
                  <a:solidFill>
                    <a:srgbClr val="C00000"/>
                  </a:solidFill>
                  <a:latin typeface="+mn-ea"/>
                </a:rPr>
                <a:t>构筑万物互联的智能世界！</a:t>
              </a:r>
            </a:p>
          </p:txBody>
        </p:sp>
      </p:grpSp>
      <p:sp>
        <p:nvSpPr>
          <p:cNvPr id="15" name="灯片编号占位符 3">
            <a:extLst>
              <a:ext uri="{FF2B5EF4-FFF2-40B4-BE49-F238E27FC236}">
                <a16:creationId xmlns:a16="http://schemas.microsoft.com/office/drawing/2014/main" id="{1EACDF33-81A3-2F41-9BB8-6D9A74A0A4D8}"/>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35</a:t>
            </a:fld>
            <a:endParaRPr lang="zh-CN" altLang="en-US"/>
          </a:p>
        </p:txBody>
      </p:sp>
      <p:sp>
        <p:nvSpPr>
          <p:cNvPr id="4" name="标题 3">
            <a:extLst>
              <a:ext uri="{FF2B5EF4-FFF2-40B4-BE49-F238E27FC236}">
                <a16:creationId xmlns:a16="http://schemas.microsoft.com/office/drawing/2014/main" id="{307315D2-ABF3-254E-A0A0-B657E4712DB9}"/>
              </a:ext>
            </a:extLst>
          </p:cNvPr>
          <p:cNvSpPr>
            <a:spLocks noGrp="1"/>
          </p:cNvSpPr>
          <p:nvPr>
            <p:ph type="title"/>
          </p:nvPr>
        </p:nvSpPr>
        <p:spPr/>
        <p:txBody>
          <a:bodyPr/>
          <a:lstStyle/>
          <a:p>
            <a:r>
              <a:rPr kumimoji="1" lang="en-US" altLang="zh-CN" dirty="0" err="1">
                <a:latin typeface="+mn-ea"/>
              </a:rPr>
              <a:t>AIoT</a:t>
            </a:r>
            <a:r>
              <a:rPr kumimoji="1" lang="en-US" altLang="zh-CN" dirty="0">
                <a:latin typeface="+mn-ea"/>
              </a:rPr>
              <a:t>: AI + IoT + 5G + Cloud + …</a:t>
            </a:r>
            <a:endParaRPr lang="zh-CN" altLang="en-US" dirty="0"/>
          </a:p>
        </p:txBody>
      </p:sp>
    </p:spTree>
    <p:extLst>
      <p:ext uri="{BB962C8B-B14F-4D97-AF65-F5344CB8AC3E}">
        <p14:creationId xmlns:p14="http://schemas.microsoft.com/office/powerpoint/2010/main" val="2294861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11">
            <a:extLst>
              <a:ext uri="{FF2B5EF4-FFF2-40B4-BE49-F238E27FC236}">
                <a16:creationId xmlns:a16="http://schemas.microsoft.com/office/drawing/2014/main" id="{039960D6-9287-A34D-ADCF-208C4B4E75BC}"/>
              </a:ext>
            </a:extLst>
          </p:cNvPr>
          <p:cNvSpPr/>
          <p:nvPr/>
        </p:nvSpPr>
        <p:spPr>
          <a:xfrm>
            <a:off x="3802706" y="3820126"/>
            <a:ext cx="1515809" cy="971747"/>
          </a:xfrm>
          <a:prstGeom prst="ellipse">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000000"/>
                </a:solidFill>
                <a:latin typeface="+mn-ea"/>
              </a:rPr>
              <a:t>平台化</a:t>
            </a:r>
            <a:endParaRPr kumimoji="1" lang="en-US" altLang="zh-CN" b="1" dirty="0">
              <a:solidFill>
                <a:srgbClr val="000000"/>
              </a:solidFill>
              <a:latin typeface="+mn-ea"/>
            </a:endParaRPr>
          </a:p>
          <a:p>
            <a:pPr algn="ctr"/>
            <a:r>
              <a:rPr kumimoji="1" lang="zh-CN" altLang="en-US" b="1" dirty="0">
                <a:solidFill>
                  <a:srgbClr val="000000"/>
                </a:solidFill>
                <a:latin typeface="+mn-ea"/>
              </a:rPr>
              <a:t>系统软件</a:t>
            </a:r>
          </a:p>
        </p:txBody>
      </p:sp>
      <p:sp>
        <p:nvSpPr>
          <p:cNvPr id="7" name="椭圆 12">
            <a:extLst>
              <a:ext uri="{FF2B5EF4-FFF2-40B4-BE49-F238E27FC236}">
                <a16:creationId xmlns:a16="http://schemas.microsoft.com/office/drawing/2014/main" id="{3E561C44-8D61-1548-85CE-D6C17306DBEA}"/>
              </a:ext>
            </a:extLst>
          </p:cNvPr>
          <p:cNvSpPr/>
          <p:nvPr/>
        </p:nvSpPr>
        <p:spPr>
          <a:xfrm>
            <a:off x="755576" y="3963020"/>
            <a:ext cx="2469920" cy="635156"/>
          </a:xfrm>
          <a:prstGeom prst="ellipse">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rgbClr val="000000"/>
                </a:solidFill>
                <a:latin typeface="+mn-ea"/>
              </a:rPr>
              <a:t> </a:t>
            </a:r>
            <a:r>
              <a:rPr kumimoji="1" lang="zh-CN" altLang="en-US" b="1" dirty="0">
                <a:solidFill>
                  <a:srgbClr val="000000"/>
                </a:solidFill>
                <a:latin typeface="+mn-ea"/>
              </a:rPr>
              <a:t>行业数字化</a:t>
            </a:r>
            <a:endParaRPr kumimoji="1" lang="en-US" altLang="zh-CN" b="1" dirty="0">
              <a:solidFill>
                <a:srgbClr val="000000"/>
              </a:solidFill>
              <a:latin typeface="+mn-ea"/>
            </a:endParaRPr>
          </a:p>
          <a:p>
            <a:pPr algn="ctr"/>
            <a:r>
              <a:rPr lang="zh-CN" altLang="en-US" sz="1350" b="1" dirty="0">
                <a:solidFill>
                  <a:srgbClr val="000000"/>
                </a:solidFill>
                <a:latin typeface="+mn-ea"/>
              </a:rPr>
              <a:t>需求：</a:t>
            </a:r>
            <a:r>
              <a:rPr lang="zh-CN" altLang="en-US" sz="1350" b="1" dirty="0">
                <a:solidFill>
                  <a:srgbClr val="C00000"/>
                </a:solidFill>
                <a:latin typeface="+mn-ea"/>
              </a:rPr>
              <a:t>高效数字变革</a:t>
            </a:r>
            <a:endParaRPr kumimoji="1" lang="zh-CN" altLang="en-US" sz="1350" b="1" dirty="0">
              <a:solidFill>
                <a:srgbClr val="C00000"/>
              </a:solidFill>
              <a:latin typeface="+mn-ea"/>
            </a:endParaRPr>
          </a:p>
        </p:txBody>
      </p:sp>
      <p:sp>
        <p:nvSpPr>
          <p:cNvPr id="8" name="椭圆 13">
            <a:extLst>
              <a:ext uri="{FF2B5EF4-FFF2-40B4-BE49-F238E27FC236}">
                <a16:creationId xmlns:a16="http://schemas.microsoft.com/office/drawing/2014/main" id="{4232603E-1D5C-3D47-9E28-E81C4AA5E51F}"/>
              </a:ext>
            </a:extLst>
          </p:cNvPr>
          <p:cNvSpPr/>
          <p:nvPr/>
        </p:nvSpPr>
        <p:spPr>
          <a:xfrm>
            <a:off x="3613438" y="2525505"/>
            <a:ext cx="2009141" cy="516390"/>
          </a:xfrm>
          <a:prstGeom prst="ellipse">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000000"/>
                </a:solidFill>
                <a:latin typeface="+mn-ea"/>
              </a:rPr>
              <a:t>数字产业化</a:t>
            </a:r>
            <a:endParaRPr kumimoji="1" lang="en-US" altLang="zh-CN" b="1" dirty="0">
              <a:solidFill>
                <a:srgbClr val="000000"/>
              </a:solidFill>
              <a:latin typeface="+mn-ea"/>
            </a:endParaRPr>
          </a:p>
          <a:p>
            <a:pPr algn="ctr"/>
            <a:r>
              <a:rPr lang="zh-CN" altLang="en-US" sz="1350" b="1" dirty="0">
                <a:solidFill>
                  <a:srgbClr val="000000"/>
                </a:solidFill>
                <a:latin typeface="+mn-ea"/>
              </a:rPr>
              <a:t>需求：</a:t>
            </a:r>
            <a:r>
              <a:rPr lang="zh-CN" altLang="en-US" sz="1350" b="1" dirty="0">
                <a:solidFill>
                  <a:srgbClr val="C00000"/>
                </a:solidFill>
                <a:latin typeface="+mn-ea"/>
              </a:rPr>
              <a:t>技术落地</a:t>
            </a:r>
            <a:endParaRPr kumimoji="1" lang="zh-CN" altLang="en-US" sz="1350" b="1" dirty="0">
              <a:solidFill>
                <a:srgbClr val="C00000"/>
              </a:solidFill>
              <a:latin typeface="+mn-ea"/>
            </a:endParaRPr>
          </a:p>
        </p:txBody>
      </p:sp>
      <p:sp>
        <p:nvSpPr>
          <p:cNvPr id="9" name="椭圆 14">
            <a:extLst>
              <a:ext uri="{FF2B5EF4-FFF2-40B4-BE49-F238E27FC236}">
                <a16:creationId xmlns:a16="http://schemas.microsoft.com/office/drawing/2014/main" id="{71537F9C-57B3-954C-8678-44D8ACD27F0D}"/>
              </a:ext>
            </a:extLst>
          </p:cNvPr>
          <p:cNvSpPr/>
          <p:nvPr/>
        </p:nvSpPr>
        <p:spPr>
          <a:xfrm>
            <a:off x="6072196" y="3936542"/>
            <a:ext cx="2666239" cy="681272"/>
          </a:xfrm>
          <a:prstGeom prst="ellipse">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000000"/>
                </a:solidFill>
                <a:latin typeface="+mn-ea"/>
              </a:rPr>
              <a:t>数字治理</a:t>
            </a:r>
            <a:endParaRPr kumimoji="1" lang="en-US" altLang="zh-CN" b="1" dirty="0">
              <a:solidFill>
                <a:srgbClr val="000000"/>
              </a:solidFill>
              <a:latin typeface="+mn-ea"/>
            </a:endParaRPr>
          </a:p>
          <a:p>
            <a:pPr algn="ctr"/>
            <a:r>
              <a:rPr lang="zh-CN" altLang="en-US" sz="1350" b="1" dirty="0">
                <a:solidFill>
                  <a:srgbClr val="000000"/>
                </a:solidFill>
                <a:latin typeface="+mn-ea"/>
              </a:rPr>
              <a:t>需求：</a:t>
            </a:r>
            <a:r>
              <a:rPr lang="zh-CN" altLang="en-US" sz="1350" b="1" dirty="0">
                <a:solidFill>
                  <a:srgbClr val="C00000"/>
                </a:solidFill>
                <a:latin typeface="+mn-ea"/>
              </a:rPr>
              <a:t>数据整合分析</a:t>
            </a:r>
            <a:endParaRPr kumimoji="1" lang="zh-CN" altLang="en-US" sz="1350" b="1" dirty="0">
              <a:solidFill>
                <a:srgbClr val="C00000"/>
              </a:solidFill>
              <a:latin typeface="+mn-ea"/>
            </a:endParaRPr>
          </a:p>
        </p:txBody>
      </p:sp>
      <p:sp>
        <p:nvSpPr>
          <p:cNvPr id="29" name="TextBox 28">
            <a:extLst>
              <a:ext uri="{FF2B5EF4-FFF2-40B4-BE49-F238E27FC236}">
                <a16:creationId xmlns:a16="http://schemas.microsoft.com/office/drawing/2014/main" id="{B5D50FBC-284E-6C4F-AE0E-BD153E4D01F2}"/>
              </a:ext>
            </a:extLst>
          </p:cNvPr>
          <p:cNvSpPr txBox="1"/>
          <p:nvPr/>
        </p:nvSpPr>
        <p:spPr>
          <a:xfrm rot="2700000">
            <a:off x="5523186" y="3096679"/>
            <a:ext cx="954107" cy="323165"/>
          </a:xfrm>
          <a:prstGeom prst="rect">
            <a:avLst/>
          </a:prstGeom>
          <a:noFill/>
        </p:spPr>
        <p:txBody>
          <a:bodyPr wrap="none" rtlCol="0">
            <a:spAutoFit/>
          </a:bodyPr>
          <a:lstStyle/>
          <a:p>
            <a:pPr algn="l"/>
            <a:r>
              <a:rPr lang="zh-CN" altLang="en-US" sz="1500" dirty="0">
                <a:solidFill>
                  <a:srgbClr val="000000"/>
                </a:solidFill>
                <a:latin typeface="+mn-ea"/>
              </a:rPr>
              <a:t>相互促进</a:t>
            </a:r>
            <a:endParaRPr lang="en-CN" sz="1500" dirty="0">
              <a:solidFill>
                <a:srgbClr val="000000"/>
              </a:solidFill>
              <a:latin typeface="+mn-ea"/>
            </a:endParaRPr>
          </a:p>
        </p:txBody>
      </p:sp>
      <p:sp>
        <p:nvSpPr>
          <p:cNvPr id="30" name="TextBox 29">
            <a:extLst>
              <a:ext uri="{FF2B5EF4-FFF2-40B4-BE49-F238E27FC236}">
                <a16:creationId xmlns:a16="http://schemas.microsoft.com/office/drawing/2014/main" id="{D4F6341E-1998-1D47-AB86-D3CEB61A1061}"/>
              </a:ext>
            </a:extLst>
          </p:cNvPr>
          <p:cNvSpPr txBox="1"/>
          <p:nvPr/>
        </p:nvSpPr>
        <p:spPr>
          <a:xfrm>
            <a:off x="1470993" y="4988123"/>
            <a:ext cx="6340197" cy="461665"/>
          </a:xfrm>
          <a:prstGeom prst="rect">
            <a:avLst/>
          </a:prstGeom>
          <a:noFill/>
        </p:spPr>
        <p:txBody>
          <a:bodyPr wrap="none" rtlCol="0">
            <a:spAutoFit/>
          </a:bodyPr>
          <a:lstStyle/>
          <a:p>
            <a:pPr algn="l"/>
            <a:r>
              <a:rPr lang="en-CN" sz="2400" b="1" dirty="0">
                <a:solidFill>
                  <a:srgbClr val="000000"/>
                </a:solidFill>
                <a:latin typeface="+mn-ea"/>
              </a:rPr>
              <a:t>系统软件是支持数字经济平台化的</a:t>
            </a:r>
            <a:r>
              <a:rPr lang="en-CN" sz="2400" b="1" dirty="0">
                <a:latin typeface="+mn-ea"/>
              </a:rPr>
              <a:t>基础和关键</a:t>
            </a:r>
          </a:p>
        </p:txBody>
      </p:sp>
      <p:sp>
        <p:nvSpPr>
          <p:cNvPr id="10" name="Rectangle 9">
            <a:extLst>
              <a:ext uri="{FF2B5EF4-FFF2-40B4-BE49-F238E27FC236}">
                <a16:creationId xmlns:a16="http://schemas.microsoft.com/office/drawing/2014/main" id="{E53B7C64-970D-7C4D-B75C-567C7D9CCC01}"/>
              </a:ext>
            </a:extLst>
          </p:cNvPr>
          <p:cNvSpPr/>
          <p:nvPr/>
        </p:nvSpPr>
        <p:spPr>
          <a:xfrm>
            <a:off x="518392" y="1897181"/>
            <a:ext cx="5862293" cy="300082"/>
          </a:xfrm>
          <a:prstGeom prst="rect">
            <a:avLst/>
          </a:prstGeom>
        </p:spPr>
        <p:txBody>
          <a:bodyPr wrap="square">
            <a:spAutoFit/>
          </a:bodyPr>
          <a:lstStyle/>
          <a:p>
            <a:r>
              <a:rPr lang="zh-CN" altLang="en-US" sz="1350" dirty="0">
                <a:latin typeface="+mn-ea"/>
              </a:rPr>
              <a:t>操作系统作为创新平台为代码和内容制作者开发应用程序和软件创造环境。</a:t>
            </a:r>
            <a:endParaRPr lang="en-CN" sz="1350" dirty="0">
              <a:latin typeface="+mn-ea"/>
            </a:endParaRPr>
          </a:p>
        </p:txBody>
      </p:sp>
      <p:sp>
        <p:nvSpPr>
          <p:cNvPr id="13" name="TextBox 12">
            <a:extLst>
              <a:ext uri="{FF2B5EF4-FFF2-40B4-BE49-F238E27FC236}">
                <a16:creationId xmlns:a16="http://schemas.microsoft.com/office/drawing/2014/main" id="{85F9E2BC-0A69-7D49-AC51-0C19340D4F9B}"/>
              </a:ext>
            </a:extLst>
          </p:cNvPr>
          <p:cNvSpPr txBox="1"/>
          <p:nvPr/>
        </p:nvSpPr>
        <p:spPr>
          <a:xfrm>
            <a:off x="679758" y="1358435"/>
            <a:ext cx="5262979" cy="369332"/>
          </a:xfrm>
          <a:prstGeom prst="rect">
            <a:avLst/>
          </a:prstGeom>
          <a:noFill/>
        </p:spPr>
        <p:txBody>
          <a:bodyPr wrap="none" rtlCol="0">
            <a:spAutoFit/>
          </a:bodyPr>
          <a:lstStyle/>
          <a:p>
            <a:r>
              <a:rPr lang="zh-CN" altLang="en-US" b="1" dirty="0">
                <a:solidFill>
                  <a:srgbClr val="000000"/>
                </a:solidFill>
                <a:latin typeface="+mn-ea"/>
              </a:rPr>
              <a:t>数字经济转型已成共识，产业数字化转型正加速。</a:t>
            </a:r>
            <a:endParaRPr lang="en-CN" b="1" dirty="0">
              <a:solidFill>
                <a:srgbClr val="000000"/>
              </a:solidFill>
              <a:latin typeface="+mn-ea"/>
            </a:endParaRPr>
          </a:p>
        </p:txBody>
      </p:sp>
      <p:sp>
        <p:nvSpPr>
          <p:cNvPr id="99" name="上箭头 98">
            <a:extLst>
              <a:ext uri="{FF2B5EF4-FFF2-40B4-BE49-F238E27FC236}">
                <a16:creationId xmlns:a16="http://schemas.microsoft.com/office/drawing/2014/main" id="{37A4C2EC-46B5-D947-8C28-AD48A90734B2}"/>
              </a:ext>
            </a:extLst>
          </p:cNvPr>
          <p:cNvSpPr/>
          <p:nvPr/>
        </p:nvSpPr>
        <p:spPr>
          <a:xfrm>
            <a:off x="4409414" y="3223797"/>
            <a:ext cx="325172" cy="404360"/>
          </a:xfrm>
          <a:prstGeom prst="up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00" name="上箭头 99">
            <a:extLst>
              <a:ext uri="{FF2B5EF4-FFF2-40B4-BE49-F238E27FC236}">
                <a16:creationId xmlns:a16="http://schemas.microsoft.com/office/drawing/2014/main" id="{27439519-E2CA-104C-BD0B-DB6CE3222184}"/>
              </a:ext>
            </a:extLst>
          </p:cNvPr>
          <p:cNvSpPr/>
          <p:nvPr/>
        </p:nvSpPr>
        <p:spPr>
          <a:xfrm rot="5400000">
            <a:off x="5541874" y="4108665"/>
            <a:ext cx="325172" cy="404360"/>
          </a:xfrm>
          <a:prstGeom prst="up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01" name="上箭头 100">
            <a:extLst>
              <a:ext uri="{FF2B5EF4-FFF2-40B4-BE49-F238E27FC236}">
                <a16:creationId xmlns:a16="http://schemas.microsoft.com/office/drawing/2014/main" id="{335C4EF8-FE6B-9645-9601-89BE4AF1F0F1}"/>
              </a:ext>
            </a:extLst>
          </p:cNvPr>
          <p:cNvSpPr/>
          <p:nvPr/>
        </p:nvSpPr>
        <p:spPr>
          <a:xfrm rot="16200000">
            <a:off x="3327757" y="4078418"/>
            <a:ext cx="325172" cy="404360"/>
          </a:xfrm>
          <a:prstGeom prst="up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02" name="左右箭头 101">
            <a:extLst>
              <a:ext uri="{FF2B5EF4-FFF2-40B4-BE49-F238E27FC236}">
                <a16:creationId xmlns:a16="http://schemas.microsoft.com/office/drawing/2014/main" id="{E8A7FB7E-770B-394E-A36C-EB2DD547A6AA}"/>
              </a:ext>
            </a:extLst>
          </p:cNvPr>
          <p:cNvSpPr/>
          <p:nvPr/>
        </p:nvSpPr>
        <p:spPr>
          <a:xfrm rot="18900000">
            <a:off x="2922018" y="3301931"/>
            <a:ext cx="842307" cy="320903"/>
          </a:xfrm>
          <a:prstGeom prst="lef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03" name="左右箭头 102">
            <a:extLst>
              <a:ext uri="{FF2B5EF4-FFF2-40B4-BE49-F238E27FC236}">
                <a16:creationId xmlns:a16="http://schemas.microsoft.com/office/drawing/2014/main" id="{35DBD034-4FD4-4944-9AEC-4B3EC4BF0598}"/>
              </a:ext>
            </a:extLst>
          </p:cNvPr>
          <p:cNvSpPr/>
          <p:nvPr/>
        </p:nvSpPr>
        <p:spPr>
          <a:xfrm rot="2700000">
            <a:off x="5343494" y="3275937"/>
            <a:ext cx="842307" cy="320903"/>
          </a:xfrm>
          <a:prstGeom prst="lef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04" name="TextBox 28">
            <a:extLst>
              <a:ext uri="{FF2B5EF4-FFF2-40B4-BE49-F238E27FC236}">
                <a16:creationId xmlns:a16="http://schemas.microsoft.com/office/drawing/2014/main" id="{DA055D62-58D8-0E4A-A635-7C860CEE1109}"/>
              </a:ext>
            </a:extLst>
          </p:cNvPr>
          <p:cNvSpPr txBox="1"/>
          <p:nvPr/>
        </p:nvSpPr>
        <p:spPr>
          <a:xfrm rot="18900000">
            <a:off x="2657955" y="3154453"/>
            <a:ext cx="954107" cy="323165"/>
          </a:xfrm>
          <a:prstGeom prst="rect">
            <a:avLst/>
          </a:prstGeom>
          <a:noFill/>
        </p:spPr>
        <p:txBody>
          <a:bodyPr wrap="none" rtlCol="0">
            <a:spAutoFit/>
          </a:bodyPr>
          <a:lstStyle/>
          <a:p>
            <a:pPr algn="l"/>
            <a:r>
              <a:rPr lang="zh-CN" altLang="en-US" sz="1500" dirty="0">
                <a:solidFill>
                  <a:srgbClr val="000000"/>
                </a:solidFill>
                <a:latin typeface="+mn-ea"/>
              </a:rPr>
              <a:t>相互促进</a:t>
            </a:r>
            <a:endParaRPr lang="en-CN" sz="1500" dirty="0">
              <a:solidFill>
                <a:srgbClr val="000000"/>
              </a:solidFill>
              <a:latin typeface="+mn-ea"/>
            </a:endParaRPr>
          </a:p>
        </p:txBody>
      </p:sp>
      <p:pic>
        <p:nvPicPr>
          <p:cNvPr id="106" name="图片 105">
            <a:extLst>
              <a:ext uri="{FF2B5EF4-FFF2-40B4-BE49-F238E27FC236}">
                <a16:creationId xmlns:a16="http://schemas.microsoft.com/office/drawing/2014/main" id="{ECB91329-B7E4-EB44-8593-400FDA4F6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736" y="1545064"/>
            <a:ext cx="999865" cy="1123658"/>
          </a:xfrm>
          <a:prstGeom prst="rect">
            <a:avLst/>
          </a:prstGeom>
        </p:spPr>
      </p:pic>
      <p:sp>
        <p:nvSpPr>
          <p:cNvPr id="109" name="矩形 108">
            <a:extLst>
              <a:ext uri="{FF2B5EF4-FFF2-40B4-BE49-F238E27FC236}">
                <a16:creationId xmlns:a16="http://schemas.microsoft.com/office/drawing/2014/main" id="{E3A553AE-1F41-A445-B825-12770AF1969A}"/>
              </a:ext>
            </a:extLst>
          </p:cNvPr>
          <p:cNvSpPr/>
          <p:nvPr/>
        </p:nvSpPr>
        <p:spPr>
          <a:xfrm>
            <a:off x="6778359" y="2732402"/>
            <a:ext cx="2172390" cy="300082"/>
          </a:xfrm>
          <a:prstGeom prst="rect">
            <a:avLst/>
          </a:prstGeom>
        </p:spPr>
        <p:txBody>
          <a:bodyPr wrap="none">
            <a:spAutoFit/>
          </a:bodyPr>
          <a:lstStyle/>
          <a:p>
            <a:r>
              <a:rPr lang="en-US" altLang="zh-CN" sz="1350" b="1" dirty="0">
                <a:solidFill>
                  <a:srgbClr val="000000"/>
                </a:solidFill>
                <a:latin typeface="+mn-ea"/>
              </a:rPr>
              <a:t>《2019</a:t>
            </a:r>
            <a:r>
              <a:rPr lang="zh-CN" altLang="en-US" sz="1350" b="1" dirty="0">
                <a:solidFill>
                  <a:srgbClr val="000000"/>
                </a:solidFill>
                <a:latin typeface="+mn-ea"/>
              </a:rPr>
              <a:t>年数字经济报告</a:t>
            </a:r>
            <a:r>
              <a:rPr lang="en-US" altLang="zh-CN" sz="1350" b="1" dirty="0">
                <a:solidFill>
                  <a:srgbClr val="000000"/>
                </a:solidFill>
                <a:latin typeface="+mn-ea"/>
              </a:rPr>
              <a:t>》</a:t>
            </a:r>
            <a:endParaRPr lang="zh-CN" altLang="en-US" sz="1350" dirty="0">
              <a:latin typeface="+mn-ea"/>
            </a:endParaRPr>
          </a:p>
        </p:txBody>
      </p:sp>
      <p:sp>
        <p:nvSpPr>
          <p:cNvPr id="12" name="标题 11">
            <a:extLst>
              <a:ext uri="{FF2B5EF4-FFF2-40B4-BE49-F238E27FC236}">
                <a16:creationId xmlns:a16="http://schemas.microsoft.com/office/drawing/2014/main" id="{3D053C78-979F-1B48-8E56-5884C5BA8397}"/>
              </a:ext>
            </a:extLst>
          </p:cNvPr>
          <p:cNvSpPr>
            <a:spLocks noGrp="1"/>
          </p:cNvSpPr>
          <p:nvPr>
            <p:ph type="title"/>
          </p:nvPr>
        </p:nvSpPr>
        <p:spPr/>
        <p:txBody>
          <a:bodyPr>
            <a:noAutofit/>
          </a:bodyPr>
          <a:lstStyle/>
          <a:p>
            <a:r>
              <a:rPr lang="zh-CN" altLang="en-US" sz="2400" dirty="0">
                <a:latin typeface="+mn-ea"/>
              </a:rPr>
              <a:t>“数字化转型，以操作系统为核心的平台化系统软件是关键”</a:t>
            </a:r>
            <a:endParaRPr lang="zh-CN" altLang="en-US" sz="2400" dirty="0"/>
          </a:p>
        </p:txBody>
      </p:sp>
      <p:sp>
        <p:nvSpPr>
          <p:cNvPr id="24" name="灯片编号占位符 3">
            <a:extLst>
              <a:ext uri="{FF2B5EF4-FFF2-40B4-BE49-F238E27FC236}">
                <a16:creationId xmlns:a16="http://schemas.microsoft.com/office/drawing/2014/main" id="{E874B6E7-27E2-6E42-A5C1-C52337906024}"/>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36</a:t>
            </a:fld>
            <a:endParaRPr lang="zh-CN" altLang="en-US"/>
          </a:p>
        </p:txBody>
      </p:sp>
    </p:spTree>
    <p:extLst>
      <p:ext uri="{BB962C8B-B14F-4D97-AF65-F5344CB8AC3E}">
        <p14:creationId xmlns:p14="http://schemas.microsoft.com/office/powerpoint/2010/main" val="2189194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4EB7A6-92C6-EF49-9FFC-127B0CBE20A2}"/>
              </a:ext>
            </a:extLst>
          </p:cNvPr>
          <p:cNvSpPr>
            <a:spLocks noGrp="1"/>
          </p:cNvSpPr>
          <p:nvPr>
            <p:ph type="title"/>
          </p:nvPr>
        </p:nvSpPr>
        <p:spPr/>
        <p:txBody>
          <a:bodyPr>
            <a:normAutofit/>
          </a:bodyPr>
          <a:lstStyle/>
          <a:p>
            <a:r>
              <a:rPr lang="zh-CN" altLang="en-US" dirty="0"/>
              <a:t>趋势</a:t>
            </a:r>
            <a:r>
              <a:rPr lang="en-US" altLang="zh-CN" dirty="0"/>
              <a:t>-1</a:t>
            </a:r>
            <a:r>
              <a:rPr lang="zh-CN" altLang="en-US" dirty="0"/>
              <a:t>：从封闭到开放，再到封闭</a:t>
            </a:r>
            <a:endParaRPr kumimoji="1" lang="zh-CN" altLang="en-US" dirty="0"/>
          </a:p>
        </p:txBody>
      </p:sp>
      <p:sp>
        <p:nvSpPr>
          <p:cNvPr id="6" name="内容占位符 5">
            <a:extLst>
              <a:ext uri="{FF2B5EF4-FFF2-40B4-BE49-F238E27FC236}">
                <a16:creationId xmlns:a16="http://schemas.microsoft.com/office/drawing/2014/main" id="{20A51DDF-5029-D841-AC51-9ECCB56E4226}"/>
              </a:ext>
            </a:extLst>
          </p:cNvPr>
          <p:cNvSpPr>
            <a:spLocks noGrp="1"/>
          </p:cNvSpPr>
          <p:nvPr>
            <p:ph idx="1"/>
          </p:nvPr>
        </p:nvSpPr>
        <p:spPr>
          <a:xfrm>
            <a:off x="198691" y="1417340"/>
            <a:ext cx="4869850" cy="3394472"/>
          </a:xfrm>
        </p:spPr>
        <p:txBody>
          <a:bodyPr>
            <a:normAutofit/>
          </a:bodyPr>
          <a:lstStyle/>
          <a:p>
            <a:r>
              <a:rPr lang="zh-CN" altLang="en-US" sz="1620" dirty="0"/>
              <a:t>例子</a:t>
            </a:r>
            <a:r>
              <a:rPr lang="en-US" altLang="zh-CN" sz="1620" dirty="0"/>
              <a:t>1</a:t>
            </a:r>
            <a:r>
              <a:rPr lang="zh-CN" altLang="en-US" sz="1620" dirty="0"/>
              <a:t>：</a:t>
            </a:r>
            <a:r>
              <a:rPr lang="en-US" altLang="zh-CN" sz="1620" dirty="0"/>
              <a:t>2018</a:t>
            </a:r>
            <a:r>
              <a:rPr lang="zh-CN" altLang="en-US" sz="1620" dirty="0"/>
              <a:t>年</a:t>
            </a:r>
            <a:r>
              <a:rPr lang="en-US" altLang="zh-CN" sz="1620" dirty="0"/>
              <a:t>10</a:t>
            </a:r>
            <a:r>
              <a:rPr lang="zh-CN" altLang="en-US" sz="1620" dirty="0"/>
              <a:t>月起 </a:t>
            </a:r>
            <a:r>
              <a:rPr lang="en-US" altLang="zh-CN" sz="1620" dirty="0"/>
              <a:t>Google</a:t>
            </a:r>
            <a:r>
              <a:rPr lang="zh-CN" altLang="en-US" sz="1620" dirty="0"/>
              <a:t>正式对欧盟区域的</a:t>
            </a:r>
            <a:r>
              <a:rPr lang="en-US" altLang="zh-CN" sz="1620" dirty="0"/>
              <a:t>Android</a:t>
            </a:r>
            <a:r>
              <a:rPr lang="zh-CN" altLang="en-US" sz="1620" dirty="0"/>
              <a:t>进行收费，初步高达</a:t>
            </a:r>
            <a:r>
              <a:rPr lang="en-US" altLang="zh-CN" sz="1620" dirty="0"/>
              <a:t>40</a:t>
            </a:r>
            <a:r>
              <a:rPr lang="zh-CN" altLang="en-US" sz="1620" dirty="0"/>
              <a:t>美元每设备</a:t>
            </a:r>
            <a:endParaRPr lang="en-US" altLang="zh-CN" sz="1620" dirty="0"/>
          </a:p>
          <a:p>
            <a:endParaRPr lang="en-US" altLang="zh-CN" sz="1620" dirty="0"/>
          </a:p>
          <a:p>
            <a:r>
              <a:rPr lang="zh-CN" altLang="en-US" sz="1620" dirty="0"/>
              <a:t>例子</a:t>
            </a:r>
            <a:r>
              <a:rPr lang="en-US" altLang="zh-CN" sz="1620" dirty="0"/>
              <a:t>2</a:t>
            </a:r>
            <a:r>
              <a:rPr lang="zh-CN" altLang="en-US" sz="1620" dirty="0"/>
              <a:t>： </a:t>
            </a:r>
            <a:r>
              <a:rPr lang="en-US" altLang="zh-CN" sz="1620" dirty="0"/>
              <a:t>2018</a:t>
            </a:r>
            <a:r>
              <a:rPr lang="zh-CN" altLang="en-US" sz="1620" dirty="0"/>
              <a:t>年</a:t>
            </a:r>
            <a:r>
              <a:rPr lang="en-US" altLang="zh-CN" sz="1620" dirty="0"/>
              <a:t>10</a:t>
            </a:r>
            <a:r>
              <a:rPr lang="zh-CN" altLang="en-US" sz="1620" dirty="0"/>
              <a:t>月 </a:t>
            </a:r>
            <a:r>
              <a:rPr lang="en-US" altLang="zh-CN" sz="1620" dirty="0"/>
              <a:t>IBM 340</a:t>
            </a:r>
            <a:r>
              <a:rPr lang="zh-CN" altLang="en-US" sz="1620" dirty="0"/>
              <a:t>亿美元收购</a:t>
            </a:r>
            <a:r>
              <a:rPr lang="en-US" altLang="zh-CN" sz="1620" dirty="0"/>
              <a:t>RedHat</a:t>
            </a:r>
            <a:r>
              <a:rPr lang="zh-CN" altLang="en-US" sz="1620" dirty="0"/>
              <a:t>，构筑其云计算竞争力</a:t>
            </a:r>
            <a:endParaRPr lang="en-US" altLang="zh-CN" sz="1620" dirty="0"/>
          </a:p>
          <a:p>
            <a:endParaRPr lang="zh-CN" altLang="en-US" sz="810" dirty="0">
              <a:latin typeface="Times"/>
              <a:ea typeface="Times"/>
              <a:cs typeface="Times"/>
              <a:sym typeface="Times"/>
            </a:endParaRPr>
          </a:p>
          <a:p>
            <a:endParaRPr lang="en-US" altLang="zh-CN" sz="1620" dirty="0"/>
          </a:p>
          <a:p>
            <a:r>
              <a:rPr lang="zh-CN" altLang="en-US" sz="1620" dirty="0"/>
              <a:t>例子</a:t>
            </a:r>
            <a:r>
              <a:rPr lang="en-US" altLang="zh-CN" sz="1620" dirty="0"/>
              <a:t>3</a:t>
            </a:r>
            <a:r>
              <a:rPr lang="zh-CN" altLang="en-US" sz="1620" dirty="0"/>
              <a:t>：</a:t>
            </a:r>
            <a:r>
              <a:rPr lang="en-US" altLang="zh-CN" sz="1620" dirty="0"/>
              <a:t>2016</a:t>
            </a:r>
            <a:r>
              <a:rPr lang="zh-CN" altLang="en-US" sz="1620" dirty="0"/>
              <a:t>年起谷歌投入</a:t>
            </a:r>
            <a:r>
              <a:rPr lang="en-US" altLang="zh-CN" sz="1620" dirty="0"/>
              <a:t>600+</a:t>
            </a:r>
            <a:r>
              <a:rPr lang="zh-CN" altLang="en-US" sz="1620" dirty="0"/>
              <a:t>人力，数十亿美元，研发面向智能端设备的自研</a:t>
            </a:r>
            <a:r>
              <a:rPr lang="en-US" altLang="zh-CN" sz="1620" dirty="0"/>
              <a:t>OS Fuchsia</a:t>
            </a:r>
            <a:endParaRPr lang="zh-CN" altLang="en-US" sz="1620" dirty="0"/>
          </a:p>
          <a:p>
            <a:endParaRPr kumimoji="1" lang="zh-CN" altLang="en-US" sz="1620" dirty="0"/>
          </a:p>
        </p:txBody>
      </p:sp>
      <p:pic>
        <p:nvPicPr>
          <p:cNvPr id="7" name="Image" descr="Image">
            <a:extLst>
              <a:ext uri="{FF2B5EF4-FFF2-40B4-BE49-F238E27FC236}">
                <a16:creationId xmlns:a16="http://schemas.microsoft.com/office/drawing/2014/main" id="{015B3D35-8AB1-494E-8A70-F0307E72D2DF}"/>
              </a:ext>
            </a:extLst>
          </p:cNvPr>
          <p:cNvPicPr>
            <a:picLocks noChangeAspect="1"/>
          </p:cNvPicPr>
          <p:nvPr/>
        </p:nvPicPr>
        <p:blipFill>
          <a:blip r:embed="rId2"/>
          <a:stretch>
            <a:fillRect/>
          </a:stretch>
        </p:blipFill>
        <p:spPr>
          <a:xfrm>
            <a:off x="5108982" y="1417340"/>
            <a:ext cx="3836328" cy="941950"/>
          </a:xfrm>
          <a:prstGeom prst="rect">
            <a:avLst/>
          </a:prstGeom>
          <a:ln w="12700">
            <a:miter lim="400000"/>
          </a:ln>
        </p:spPr>
      </p:pic>
      <p:pic>
        <p:nvPicPr>
          <p:cNvPr id="11" name="Image" descr="Image">
            <a:extLst>
              <a:ext uri="{FF2B5EF4-FFF2-40B4-BE49-F238E27FC236}">
                <a16:creationId xmlns:a16="http://schemas.microsoft.com/office/drawing/2014/main" id="{C08ADEEC-568F-9946-81CA-C758C206776D}"/>
              </a:ext>
            </a:extLst>
          </p:cNvPr>
          <p:cNvPicPr>
            <a:picLocks noChangeAspect="1"/>
          </p:cNvPicPr>
          <p:nvPr/>
        </p:nvPicPr>
        <p:blipFill>
          <a:blip r:embed="rId3"/>
          <a:stretch>
            <a:fillRect/>
          </a:stretch>
        </p:blipFill>
        <p:spPr>
          <a:xfrm>
            <a:off x="4499992" y="2623589"/>
            <a:ext cx="4445317" cy="595763"/>
          </a:xfrm>
          <a:prstGeom prst="rect">
            <a:avLst/>
          </a:prstGeom>
          <a:ln w="12700">
            <a:miter lim="400000"/>
          </a:ln>
        </p:spPr>
      </p:pic>
      <p:sp>
        <p:nvSpPr>
          <p:cNvPr id="13" name="文本框 12">
            <a:extLst>
              <a:ext uri="{FF2B5EF4-FFF2-40B4-BE49-F238E27FC236}">
                <a16:creationId xmlns:a16="http://schemas.microsoft.com/office/drawing/2014/main" id="{7F540F5E-5959-6940-9899-A910D3B6A317}"/>
              </a:ext>
            </a:extLst>
          </p:cNvPr>
          <p:cNvSpPr txBox="1"/>
          <p:nvPr/>
        </p:nvSpPr>
        <p:spPr>
          <a:xfrm>
            <a:off x="5220072" y="4059974"/>
            <a:ext cx="4138772" cy="757130"/>
          </a:xfrm>
          <a:prstGeom prst="rect">
            <a:avLst/>
          </a:prstGeom>
          <a:noFill/>
        </p:spPr>
        <p:txBody>
          <a:bodyPr wrap="square" rtlCol="0">
            <a:spAutoFit/>
          </a:bodyPr>
          <a:lstStyle/>
          <a:p>
            <a:r>
              <a:rPr lang="zh-CN" altLang="en-US" sz="2160" b="1" dirty="0">
                <a:solidFill>
                  <a:srgbClr val="C00000"/>
                </a:solidFill>
                <a:latin typeface="微软雅黑" panose="020B0503020204020204" pitchFamily="34" charset="-122"/>
                <a:ea typeface="微软雅黑" panose="020B0503020204020204" pitchFamily="34" charset="-122"/>
              </a:rPr>
              <a:t>操作系统并不是免费的午餐，</a:t>
            </a:r>
            <a:endParaRPr lang="en-US" altLang="zh-CN" sz="2160" b="1" dirty="0">
              <a:solidFill>
                <a:srgbClr val="C00000"/>
              </a:solidFill>
              <a:latin typeface="微软雅黑" panose="020B0503020204020204" pitchFamily="34" charset="-122"/>
              <a:ea typeface="微软雅黑" panose="020B0503020204020204" pitchFamily="34" charset="-122"/>
            </a:endParaRPr>
          </a:p>
          <a:p>
            <a:r>
              <a:rPr lang="zh-CN" altLang="en-US" sz="2160" b="1" dirty="0">
                <a:solidFill>
                  <a:srgbClr val="C00000"/>
                </a:solidFill>
                <a:latin typeface="微软雅黑" panose="020B0503020204020204" pitchFamily="34" charset="-122"/>
                <a:ea typeface="微软雅黑" panose="020B0503020204020204" pitchFamily="34" charset="-122"/>
              </a:rPr>
              <a:t>而是构筑与控制生态的黑土地</a:t>
            </a:r>
          </a:p>
        </p:txBody>
      </p:sp>
      <p:sp>
        <p:nvSpPr>
          <p:cNvPr id="8" name="灯片编号占位符 3">
            <a:extLst>
              <a:ext uri="{FF2B5EF4-FFF2-40B4-BE49-F238E27FC236}">
                <a16:creationId xmlns:a16="http://schemas.microsoft.com/office/drawing/2014/main" id="{F071BBEE-247E-334E-956E-ABE2025608D9}"/>
              </a:ext>
            </a:extLst>
          </p:cNvPr>
          <p:cNvSpPr txBox="1">
            <a:spLocks/>
          </p:cNvSpPr>
          <p:nvPr/>
        </p:nvSpPr>
        <p:spPr>
          <a:xfrm>
            <a:off x="6553200" y="5296962"/>
            <a:ext cx="2133600" cy="30427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DengXian" charset="0"/>
                <a:ea typeface="DengXian" charset="0"/>
                <a:cs typeface="DengXi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E361C3-C043-4A6E-BDCE-8DA1E7D90A3B}" type="slidenum">
              <a:rPr lang="zh-CN" altLang="en-US" smtClean="0"/>
              <a:pPr/>
              <a:t>37</a:t>
            </a:fld>
            <a:endParaRPr lang="zh-CN" altLang="en-US"/>
          </a:p>
        </p:txBody>
      </p:sp>
    </p:spTree>
    <p:extLst>
      <p:ext uri="{BB962C8B-B14F-4D97-AF65-F5344CB8AC3E}">
        <p14:creationId xmlns:p14="http://schemas.microsoft.com/office/powerpoint/2010/main" val="698670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762A099-0AE8-8A47-B1C5-94A555212E0A}"/>
              </a:ext>
            </a:extLst>
          </p:cNvPr>
          <p:cNvSpPr>
            <a:spLocks noGrp="1"/>
          </p:cNvSpPr>
          <p:nvPr>
            <p:ph idx="1"/>
          </p:nvPr>
        </p:nvSpPr>
        <p:spPr>
          <a:xfrm>
            <a:off x="382190" y="1293832"/>
            <a:ext cx="8654306" cy="3455095"/>
          </a:xfrm>
        </p:spPr>
        <p:txBody>
          <a:bodyPr>
            <a:noAutofit/>
          </a:bodyPr>
          <a:lstStyle/>
          <a:p>
            <a:r>
              <a:rPr kumimoji="1" lang="zh-CN" altLang="en-US" sz="2100" dirty="0">
                <a:solidFill>
                  <a:schemeClr val="tx1"/>
                </a:solidFill>
              </a:rPr>
              <a:t>专用 </a:t>
            </a:r>
            <a:r>
              <a:rPr kumimoji="1" lang="en-US" altLang="zh-CN" sz="2100" dirty="0">
                <a:solidFill>
                  <a:schemeClr val="tx1"/>
                </a:solidFill>
              </a:rPr>
              <a:t>→ </a:t>
            </a:r>
            <a:r>
              <a:rPr kumimoji="1" lang="zh-CN" altLang="en-US" sz="2100" dirty="0">
                <a:solidFill>
                  <a:schemeClr val="tx1"/>
                </a:solidFill>
              </a:rPr>
              <a:t>通用 </a:t>
            </a:r>
            <a:r>
              <a:rPr kumimoji="1" lang="en-US" altLang="zh-CN" sz="2100" dirty="0">
                <a:solidFill>
                  <a:schemeClr val="tx1"/>
                </a:solidFill>
              </a:rPr>
              <a:t>→ </a:t>
            </a:r>
            <a:r>
              <a:rPr kumimoji="1" lang="zh-CN" altLang="en-US" sz="2100" dirty="0">
                <a:solidFill>
                  <a:schemeClr val="tx1"/>
                </a:solidFill>
              </a:rPr>
              <a:t>专用（领域化）</a:t>
            </a:r>
          </a:p>
          <a:p>
            <a:pPr lvl="1"/>
            <a:r>
              <a:rPr kumimoji="1" lang="en-US" altLang="zh-CN" dirty="0">
                <a:solidFill>
                  <a:schemeClr val="tx1"/>
                </a:solidFill>
              </a:rPr>
              <a:t>"I think there is a world market for maybe five computers.” </a:t>
            </a:r>
          </a:p>
          <a:p>
            <a:pPr marL="685800" lvl="2" indent="0">
              <a:buNone/>
            </a:pPr>
            <a:r>
              <a:rPr kumimoji="1" lang="en-US" altLang="zh-CN" dirty="0">
                <a:solidFill>
                  <a:schemeClr val="tx1"/>
                </a:solidFill>
              </a:rPr>
              <a:t>-  Thomas Watson, president of IBM, 1943</a:t>
            </a:r>
          </a:p>
          <a:p>
            <a:pPr lvl="1"/>
            <a:endParaRPr kumimoji="1" lang="en-US" altLang="zh-CN" dirty="0">
              <a:solidFill>
                <a:schemeClr val="tx1"/>
              </a:solidFill>
            </a:endParaRPr>
          </a:p>
          <a:p>
            <a:pPr lvl="1"/>
            <a:r>
              <a:rPr kumimoji="1" lang="zh-CN" altLang="en-US" dirty="0">
                <a:solidFill>
                  <a:schemeClr val="tx1"/>
                </a:solidFill>
              </a:rPr>
              <a:t>计算机系统正在从传统的</a:t>
            </a:r>
            <a:r>
              <a:rPr kumimoji="1" lang="zh-CN" altLang="en-US" dirty="0">
                <a:solidFill>
                  <a:schemeClr val="accent1"/>
                </a:solidFill>
              </a:rPr>
              <a:t>分层解耦</a:t>
            </a:r>
            <a:r>
              <a:rPr kumimoji="1" lang="zh-CN" altLang="en-US" dirty="0">
                <a:solidFill>
                  <a:schemeClr val="tx1"/>
                </a:solidFill>
              </a:rPr>
              <a:t>走向云</a:t>
            </a:r>
            <a:r>
              <a:rPr kumimoji="1" lang="en-US" altLang="zh-CN" dirty="0">
                <a:solidFill>
                  <a:schemeClr val="tx1"/>
                </a:solidFill>
              </a:rPr>
              <a:t>+</a:t>
            </a:r>
            <a:r>
              <a:rPr kumimoji="1" lang="zh-CN" altLang="en-US" dirty="0">
                <a:solidFill>
                  <a:schemeClr val="tx1"/>
                </a:solidFill>
              </a:rPr>
              <a:t>端的</a:t>
            </a:r>
            <a:r>
              <a:rPr kumimoji="1" lang="zh-CN" altLang="en-US" dirty="0">
                <a:solidFill>
                  <a:schemeClr val="accent1"/>
                </a:solidFill>
              </a:rPr>
              <a:t>垂直整合</a:t>
            </a:r>
            <a:endParaRPr kumimoji="1" lang="zh-CN" altLang="en-US" sz="1800" dirty="0">
              <a:solidFill>
                <a:schemeClr val="accent1"/>
              </a:solidFill>
            </a:endParaRPr>
          </a:p>
        </p:txBody>
      </p:sp>
      <p:sp>
        <p:nvSpPr>
          <p:cNvPr id="7" name="文本框 6">
            <a:extLst>
              <a:ext uri="{FF2B5EF4-FFF2-40B4-BE49-F238E27FC236}">
                <a16:creationId xmlns:a16="http://schemas.microsoft.com/office/drawing/2014/main" id="{FAA1634E-992B-F442-BDA2-AF2E2DAA5562}"/>
              </a:ext>
            </a:extLst>
          </p:cNvPr>
          <p:cNvSpPr txBox="1"/>
          <p:nvPr/>
        </p:nvSpPr>
        <p:spPr>
          <a:xfrm>
            <a:off x="1462671" y="4748926"/>
            <a:ext cx="5897456" cy="523220"/>
          </a:xfrm>
          <a:prstGeom prst="rect">
            <a:avLst/>
          </a:prstGeom>
          <a:noFill/>
        </p:spPr>
        <p:txBody>
          <a:bodyPr wrap="square" rtlCol="0">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操作系统的类型和数量均会大幅增加</a:t>
            </a:r>
          </a:p>
        </p:txBody>
      </p:sp>
      <p:sp>
        <p:nvSpPr>
          <p:cNvPr id="6" name="标题 5">
            <a:extLst>
              <a:ext uri="{FF2B5EF4-FFF2-40B4-BE49-F238E27FC236}">
                <a16:creationId xmlns:a16="http://schemas.microsoft.com/office/drawing/2014/main" id="{B65BD3BA-F9C4-D34D-82F3-A49207FDC12E}"/>
              </a:ext>
            </a:extLst>
          </p:cNvPr>
          <p:cNvSpPr>
            <a:spLocks noGrp="1"/>
          </p:cNvSpPr>
          <p:nvPr>
            <p:ph type="title"/>
          </p:nvPr>
        </p:nvSpPr>
        <p:spPr/>
        <p:txBody>
          <a:bodyPr/>
          <a:lstStyle/>
          <a:p>
            <a:r>
              <a:rPr kumimoji="1" lang="zh-CN" altLang="en-US" dirty="0"/>
              <a:t>趋势</a:t>
            </a:r>
            <a:r>
              <a:rPr kumimoji="1" lang="en-US" altLang="zh-CN" dirty="0"/>
              <a:t>-2</a:t>
            </a:r>
            <a:r>
              <a:rPr kumimoji="1" lang="zh-CN" altLang="en-US" dirty="0"/>
              <a:t>：从专用到通用，再到专用</a:t>
            </a:r>
            <a:endParaRPr lang="zh-CN" altLang="en-US" dirty="0"/>
          </a:p>
        </p:txBody>
      </p:sp>
      <p:sp>
        <p:nvSpPr>
          <p:cNvPr id="8" name="灯片编号占位符 3">
            <a:extLst>
              <a:ext uri="{FF2B5EF4-FFF2-40B4-BE49-F238E27FC236}">
                <a16:creationId xmlns:a16="http://schemas.microsoft.com/office/drawing/2014/main" id="{BC1DF9AA-85E2-2543-AF5E-32F5BC68CDA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38</a:t>
            </a:fld>
            <a:endParaRPr lang="zh-CN" altLang="en-US"/>
          </a:p>
        </p:txBody>
      </p:sp>
    </p:spTree>
    <p:extLst>
      <p:ext uri="{BB962C8B-B14F-4D97-AF65-F5344CB8AC3E}">
        <p14:creationId xmlns:p14="http://schemas.microsoft.com/office/powerpoint/2010/main" val="174496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2C4DD-EFAA-9642-8E66-113FD91A103E}"/>
              </a:ext>
            </a:extLst>
          </p:cNvPr>
          <p:cNvSpPr>
            <a:spLocks noGrp="1"/>
          </p:cNvSpPr>
          <p:nvPr>
            <p:ph type="title"/>
          </p:nvPr>
        </p:nvSpPr>
        <p:spPr/>
        <p:txBody>
          <a:bodyPr/>
          <a:lstStyle/>
          <a:p>
            <a:r>
              <a:rPr kumimoji="1" lang="zh-CN" altLang="en-US"/>
              <a:t>趋势</a:t>
            </a:r>
            <a:r>
              <a:rPr kumimoji="1" lang="en-US" altLang="zh-CN"/>
              <a:t>-3</a:t>
            </a:r>
            <a:r>
              <a:rPr kumimoji="1" lang="zh-CN" altLang="en-US"/>
              <a:t>：从简单到复杂，到更复杂</a:t>
            </a:r>
            <a:endParaRPr kumimoji="1" lang="zh-CN" altLang="en-US" dirty="0"/>
          </a:p>
        </p:txBody>
      </p:sp>
      <p:sp>
        <p:nvSpPr>
          <p:cNvPr id="11" name="矩形 10">
            <a:extLst>
              <a:ext uri="{FF2B5EF4-FFF2-40B4-BE49-F238E27FC236}">
                <a16:creationId xmlns:a16="http://schemas.microsoft.com/office/drawing/2014/main" id="{EC907024-8742-2948-966A-1A1AD7EFF413}"/>
              </a:ext>
            </a:extLst>
          </p:cNvPr>
          <p:cNvSpPr/>
          <p:nvPr/>
        </p:nvSpPr>
        <p:spPr>
          <a:xfrm>
            <a:off x="653475" y="1256808"/>
            <a:ext cx="4114800" cy="708464"/>
          </a:xfrm>
          <a:prstGeom prst="rect">
            <a:avLst/>
          </a:prstGeom>
        </p:spPr>
        <p:txBody>
          <a:bodyPr>
            <a:spAutoFit/>
          </a:bodyPr>
          <a:lstStyle/>
          <a:p>
            <a:pPr marL="257175" indent="-257175">
              <a:lnSpc>
                <a:spcPct val="130000"/>
              </a:lnSpc>
              <a:buFont typeface="Arial" panose="020B0604020202020204" pitchFamily="34" charset="0"/>
              <a:buChar char="•"/>
            </a:pPr>
            <a:r>
              <a:rPr lang="en-US" altLang="zh-CN" sz="1620" dirty="0"/>
              <a:t>Linux</a:t>
            </a:r>
            <a:r>
              <a:rPr lang="zh-CN" altLang="en-US" sz="1620" dirty="0"/>
              <a:t>代码规模已超过</a:t>
            </a:r>
            <a:r>
              <a:rPr lang="en-US" altLang="zh-CN" sz="1620" dirty="0"/>
              <a:t>3000</a:t>
            </a:r>
            <a:r>
              <a:rPr lang="zh-CN" altLang="en-US" sz="1620" dirty="0"/>
              <a:t>万行</a:t>
            </a:r>
            <a:endParaRPr lang="en-US" altLang="zh-CN" sz="1620" dirty="0"/>
          </a:p>
          <a:p>
            <a:pPr marL="257175" indent="-257175">
              <a:lnSpc>
                <a:spcPct val="130000"/>
              </a:lnSpc>
              <a:buFont typeface="Arial" panose="020B0604020202020204" pitchFamily="34" charset="0"/>
              <a:buChar char="•"/>
            </a:pPr>
            <a:r>
              <a:rPr lang="zh-CN" altLang="en-US" sz="1620" dirty="0"/>
              <a:t>仍然以每年</a:t>
            </a:r>
            <a:r>
              <a:rPr lang="en-US" altLang="zh-CN" sz="1620" dirty="0"/>
              <a:t>200</a:t>
            </a:r>
            <a:r>
              <a:rPr lang="zh-CN" altLang="en-US" sz="1620" dirty="0"/>
              <a:t>万行的数量在增加</a:t>
            </a:r>
            <a:r>
              <a:rPr lang="en-US" altLang="zh-CN" sz="1620" dirty="0"/>
              <a:t>/</a:t>
            </a:r>
            <a:r>
              <a:rPr lang="zh-CN" altLang="en-US" sz="1620" dirty="0"/>
              <a:t>更新</a:t>
            </a:r>
          </a:p>
        </p:txBody>
      </p:sp>
      <p:pic>
        <p:nvPicPr>
          <p:cNvPr id="12" name="图片 11">
            <a:extLst>
              <a:ext uri="{FF2B5EF4-FFF2-40B4-BE49-F238E27FC236}">
                <a16:creationId xmlns:a16="http://schemas.microsoft.com/office/drawing/2014/main" id="{03E612FA-972C-9048-A654-7BEB20F4C627}"/>
              </a:ext>
            </a:extLst>
          </p:cNvPr>
          <p:cNvPicPr>
            <a:picLocks noChangeAspect="1"/>
          </p:cNvPicPr>
          <p:nvPr/>
        </p:nvPicPr>
        <p:blipFill>
          <a:blip r:embed="rId2"/>
          <a:stretch>
            <a:fillRect/>
          </a:stretch>
        </p:blipFill>
        <p:spPr>
          <a:xfrm>
            <a:off x="653475" y="2362014"/>
            <a:ext cx="6991463" cy="2269160"/>
          </a:xfrm>
          <a:prstGeom prst="rect">
            <a:avLst/>
          </a:prstGeom>
        </p:spPr>
      </p:pic>
      <p:sp>
        <p:nvSpPr>
          <p:cNvPr id="3" name="文本框 2">
            <a:extLst>
              <a:ext uri="{FF2B5EF4-FFF2-40B4-BE49-F238E27FC236}">
                <a16:creationId xmlns:a16="http://schemas.microsoft.com/office/drawing/2014/main" id="{01E8795E-3770-8B4B-9D17-AE3F9C6B62C9}"/>
              </a:ext>
            </a:extLst>
          </p:cNvPr>
          <p:cNvSpPr txBox="1"/>
          <p:nvPr/>
        </p:nvSpPr>
        <p:spPr>
          <a:xfrm>
            <a:off x="3082975" y="4815214"/>
            <a:ext cx="2397866" cy="258532"/>
          </a:xfrm>
          <a:prstGeom prst="rect">
            <a:avLst/>
          </a:prstGeom>
          <a:noFill/>
        </p:spPr>
        <p:txBody>
          <a:bodyPr wrap="square" rtlCol="0">
            <a:spAutoFit/>
          </a:bodyPr>
          <a:lstStyle/>
          <a:p>
            <a:pPr algn="ctr"/>
            <a:r>
              <a:rPr kumimoji="1" lang="en-US" altLang="zh-CN" sz="1080" b="1" dirty="0">
                <a:latin typeface="SimSun" panose="02010600030101010101" pitchFamily="2" charset="-122"/>
                <a:ea typeface="SimSun" panose="02010600030101010101" pitchFamily="2" charset="-122"/>
              </a:rPr>
              <a:t>Linux</a:t>
            </a:r>
            <a:r>
              <a:rPr kumimoji="1" lang="zh-CN" altLang="en-US" sz="1080" b="1" dirty="0">
                <a:latin typeface="SimSun" panose="02010600030101010101" pitchFamily="2" charset="-122"/>
                <a:ea typeface="SimSun" panose="02010600030101010101" pitchFamily="2" charset="-122"/>
              </a:rPr>
              <a:t>版本号</a:t>
            </a:r>
          </a:p>
        </p:txBody>
      </p:sp>
      <p:sp>
        <p:nvSpPr>
          <p:cNvPr id="7" name="灯片编号占位符 3">
            <a:extLst>
              <a:ext uri="{FF2B5EF4-FFF2-40B4-BE49-F238E27FC236}">
                <a16:creationId xmlns:a16="http://schemas.microsoft.com/office/drawing/2014/main" id="{7053AF70-CA90-8F47-A850-F5528226CAC0}"/>
              </a:ext>
            </a:extLst>
          </p:cNvPr>
          <p:cNvSpPr txBox="1">
            <a:spLocks/>
          </p:cNvSpPr>
          <p:nvPr/>
        </p:nvSpPr>
        <p:spPr>
          <a:xfrm>
            <a:off x="6553200" y="5296962"/>
            <a:ext cx="2133600" cy="30427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DengXian" charset="0"/>
                <a:ea typeface="DengXian" charset="0"/>
                <a:cs typeface="DengXi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E361C3-C043-4A6E-BDCE-8DA1E7D90A3B}" type="slidenum">
              <a:rPr lang="zh-CN" altLang="en-US" smtClean="0"/>
              <a:pPr/>
              <a:t>39</a:t>
            </a:fld>
            <a:endParaRPr lang="zh-CN" altLang="en-US"/>
          </a:p>
        </p:txBody>
      </p:sp>
    </p:spTree>
    <p:extLst>
      <p:ext uri="{BB962C8B-B14F-4D97-AF65-F5344CB8AC3E}">
        <p14:creationId xmlns:p14="http://schemas.microsoft.com/office/powerpoint/2010/main" val="249135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操作系统的简单</a:t>
            </a:r>
            <a:r>
              <a:rPr kumimoji="1" lang="zh-CN" altLang="en-US" dirty="0"/>
              <a:t>历史</a:t>
            </a:r>
            <a:endParaRPr kumimoji="1" lang="zh-CN" altLang="en-US" b="1"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270257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3200" dirty="0"/>
              <a:t>一个芯片上的</a:t>
            </a:r>
            <a:r>
              <a:rPr kumimoji="1" lang="en-US" altLang="zh-CN" sz="3200" dirty="0"/>
              <a:t>OS</a:t>
            </a:r>
            <a:r>
              <a:rPr kumimoji="1" lang="zh-CN" altLang="en-US" sz="3200" dirty="0"/>
              <a:t>不是单一</a:t>
            </a:r>
            <a:r>
              <a:rPr kumimoji="1" lang="en-US" altLang="zh-CN" sz="3200" dirty="0"/>
              <a:t>OS</a:t>
            </a:r>
            <a:r>
              <a:rPr kumimoji="1" lang="zh-CN" altLang="en-US" sz="3200" dirty="0"/>
              <a:t>，而是一组</a:t>
            </a:r>
            <a:r>
              <a:rPr kumimoji="1" lang="en-US" altLang="zh-CN" sz="3200" dirty="0"/>
              <a:t>OS</a:t>
            </a:r>
            <a:endParaRPr kumimoji="1" lang="en-US" sz="3200" dirty="0"/>
          </a:p>
        </p:txBody>
      </p:sp>
      <p:sp>
        <p:nvSpPr>
          <p:cNvPr id="3" name="内容占位符 2"/>
          <p:cNvSpPr>
            <a:spLocks noGrp="1"/>
          </p:cNvSpPr>
          <p:nvPr>
            <p:ph idx="1"/>
          </p:nvPr>
        </p:nvSpPr>
        <p:spPr>
          <a:xfrm>
            <a:off x="272281" y="1429993"/>
            <a:ext cx="4803775" cy="3564396"/>
          </a:xfrm>
        </p:spPr>
        <p:txBody>
          <a:bodyPr>
            <a:normAutofit fontScale="85000" lnSpcReduction="20000"/>
          </a:bodyPr>
          <a:lstStyle/>
          <a:p>
            <a:r>
              <a:rPr lang="zh-CN" altLang="en-US" dirty="0"/>
              <a:t>复杂硬件</a:t>
            </a:r>
            <a:r>
              <a:rPr lang="en-US" dirty="0"/>
              <a:t>:</a:t>
            </a:r>
            <a:r>
              <a:rPr lang="zh-CN" altLang="en-US" dirty="0"/>
              <a:t> 芯片上的数据中心</a:t>
            </a:r>
            <a:endParaRPr lang="en-US" dirty="0"/>
          </a:p>
          <a:p>
            <a:pPr lvl="1">
              <a:buFont typeface="Wingdings" panose="05000000000000000000" pitchFamily="2" charset="2"/>
              <a:buChar char="n"/>
            </a:pPr>
            <a:r>
              <a:rPr lang="zh-CN" altLang="en-US" sz="2200" dirty="0">
                <a:latin typeface="Microsoft YaHei" panose="020B0503020204020204" pitchFamily="34" charset="-122"/>
                <a:ea typeface="Microsoft YaHei" panose="020B0503020204020204" pitchFamily="34" charset="-122"/>
              </a:rPr>
              <a:t>异构计算</a:t>
            </a:r>
            <a:endParaRPr lang="en-US" sz="2200" dirty="0">
              <a:latin typeface="Microsoft YaHei" panose="020B0503020204020204" pitchFamily="34" charset="-122"/>
              <a:ea typeface="Microsoft YaHei" panose="020B0503020204020204" pitchFamily="34" charset="-122"/>
            </a:endParaRPr>
          </a:p>
          <a:p>
            <a:pPr lvl="2"/>
            <a:r>
              <a:rPr lang="en-US" sz="2100" dirty="0">
                <a:latin typeface="Microsoft YaHei" panose="020B0503020204020204" pitchFamily="34" charset="-122"/>
                <a:ea typeface="Microsoft YaHei" panose="020B0503020204020204" pitchFamily="34" charset="-122"/>
              </a:rPr>
              <a:t>ARM: </a:t>
            </a:r>
            <a:r>
              <a:rPr lang="zh-CN" altLang="en-US" sz="2100" dirty="0">
                <a:latin typeface="Microsoft YaHei" panose="020B0503020204020204" pitchFamily="34" charset="-122"/>
                <a:ea typeface="Microsoft YaHei" panose="020B0503020204020204" pitchFamily="34" charset="-122"/>
              </a:rPr>
              <a:t>大小核</a:t>
            </a:r>
            <a:r>
              <a:rPr lang="en-US" altLang="zh-CN" sz="2100" dirty="0">
                <a:latin typeface="Microsoft YaHei" panose="020B0503020204020204" pitchFamily="34" charset="-122"/>
                <a:ea typeface="Microsoft YaHei" panose="020B0503020204020204" pitchFamily="34" charset="-122"/>
              </a:rPr>
              <a:t>(</a:t>
            </a:r>
            <a:r>
              <a:rPr lang="en-US" sz="2100" dirty="0" err="1">
                <a:latin typeface="Microsoft YaHei" panose="020B0503020204020204" pitchFamily="34" charset="-122"/>
                <a:ea typeface="Microsoft YaHei" panose="020B0503020204020204" pitchFamily="34" charset="-122"/>
              </a:rPr>
              <a:t>big.medium.little</a:t>
            </a:r>
            <a:r>
              <a:rPr lang="en-US" altLang="zh-CN" sz="2100" dirty="0">
                <a:latin typeface="Microsoft YaHei" panose="020B0503020204020204" pitchFamily="34" charset="-122"/>
                <a:ea typeface="Microsoft YaHei" panose="020B0503020204020204" pitchFamily="34" charset="-122"/>
              </a:rPr>
              <a:t>)</a:t>
            </a:r>
            <a:r>
              <a:rPr lang="zh-CN" altLang="en-US" sz="2100" dirty="0">
                <a:latin typeface="Microsoft YaHei" panose="020B0503020204020204" pitchFamily="34" charset="-122"/>
                <a:ea typeface="Microsoft YaHei" panose="020B0503020204020204" pitchFamily="34" charset="-122"/>
              </a:rPr>
              <a:t> 设计</a:t>
            </a:r>
            <a:r>
              <a:rPr lang="en-US" sz="2100" dirty="0">
                <a:latin typeface="Microsoft YaHei" panose="020B0503020204020204" pitchFamily="34" charset="-122"/>
                <a:ea typeface="Microsoft YaHei" panose="020B0503020204020204" pitchFamily="34" charset="-122"/>
              </a:rPr>
              <a:t>, </a:t>
            </a:r>
            <a:r>
              <a:rPr lang="zh-CN" altLang="en-US" sz="2100" dirty="0">
                <a:latin typeface="Microsoft YaHei" panose="020B0503020204020204" pitchFamily="34" charset="-122"/>
                <a:ea typeface="Microsoft YaHei" panose="020B0503020204020204" pitchFamily="34" charset="-122"/>
              </a:rPr>
              <a:t>加速器</a:t>
            </a:r>
            <a:endParaRPr lang="en-US" sz="2100" dirty="0">
              <a:latin typeface="Microsoft YaHei" panose="020B0503020204020204" pitchFamily="34" charset="-122"/>
              <a:ea typeface="Microsoft YaHei" panose="020B0503020204020204" pitchFamily="34" charset="-122"/>
            </a:endParaRPr>
          </a:p>
          <a:p>
            <a:pPr lvl="1">
              <a:buFont typeface="Wingdings" panose="05000000000000000000" pitchFamily="2" charset="2"/>
              <a:buChar char="n"/>
            </a:pPr>
            <a:r>
              <a:rPr lang="zh-CN" altLang="en-US" sz="2200" dirty="0">
                <a:latin typeface="Microsoft YaHei" panose="020B0503020204020204" pitchFamily="34" charset="-122"/>
                <a:ea typeface="Microsoft YaHei" panose="020B0503020204020204" pitchFamily="34" charset="-122"/>
              </a:rPr>
              <a:t>新型可编程设备</a:t>
            </a:r>
            <a:r>
              <a:rPr lang="en-US" sz="2200" dirty="0">
                <a:latin typeface="Microsoft YaHei" panose="020B0503020204020204" pitchFamily="34" charset="-122"/>
                <a:ea typeface="Microsoft YaHei" panose="020B0503020204020204" pitchFamily="34" charset="-122"/>
              </a:rPr>
              <a:t> (</a:t>
            </a:r>
            <a:r>
              <a:rPr lang="zh-CN" altLang="en-US" sz="2200" dirty="0">
                <a:latin typeface="Microsoft YaHei" panose="020B0503020204020204" pitchFamily="34" charset="-122"/>
                <a:ea typeface="Microsoft YaHei" panose="020B0503020204020204" pitchFamily="34" charset="-122"/>
              </a:rPr>
              <a:t>智能网卡</a:t>
            </a:r>
            <a:r>
              <a:rPr lang="en-US" sz="2200" dirty="0">
                <a:latin typeface="Microsoft YaHei" panose="020B0503020204020204" pitchFamily="34" charset="-122"/>
                <a:ea typeface="Microsoft YaHei" panose="020B0503020204020204" pitchFamily="34" charset="-122"/>
              </a:rPr>
              <a:t>, </a:t>
            </a:r>
            <a:r>
              <a:rPr lang="zh-CN" altLang="en-US" sz="2200" dirty="0">
                <a:latin typeface="Microsoft YaHei" panose="020B0503020204020204" pitchFamily="34" charset="-122"/>
                <a:ea typeface="Microsoft YaHei" panose="020B0503020204020204" pitchFamily="34" charset="-122"/>
              </a:rPr>
              <a:t>智能存储（</a:t>
            </a:r>
            <a:r>
              <a:rPr lang="en-US" altLang="zh-CN" sz="2200" dirty="0">
                <a:latin typeface="Microsoft YaHei" panose="020B0503020204020204" pitchFamily="34" charset="-122"/>
                <a:ea typeface="Microsoft YaHei" panose="020B0503020204020204" pitchFamily="34" charset="-122"/>
              </a:rPr>
              <a:t>SSD</a:t>
            </a:r>
            <a:r>
              <a:rPr lang="zh-CN" altLang="en-US" sz="2200" dirty="0">
                <a:latin typeface="Microsoft YaHei" panose="020B0503020204020204" pitchFamily="34" charset="-122"/>
                <a:ea typeface="Microsoft YaHei" panose="020B0503020204020204" pitchFamily="34" charset="-122"/>
              </a:rPr>
              <a:t>）</a:t>
            </a:r>
            <a:r>
              <a:rPr 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AI</a:t>
            </a:r>
            <a:r>
              <a:rPr lang="zh-CN" altLang="en-US" sz="2200" dirty="0">
                <a:latin typeface="Microsoft YaHei" panose="020B0503020204020204" pitchFamily="34" charset="-122"/>
                <a:ea typeface="Microsoft YaHei" panose="020B0503020204020204" pitchFamily="34" charset="-122"/>
              </a:rPr>
              <a:t>加速器</a:t>
            </a:r>
            <a:r>
              <a:rPr lang="en-US" sz="2200" dirty="0">
                <a:latin typeface="Microsoft YaHei" panose="020B0503020204020204" pitchFamily="34" charset="-122"/>
                <a:ea typeface="Microsoft YaHei" panose="020B0503020204020204" pitchFamily="34" charset="-122"/>
              </a:rPr>
              <a:t>)</a:t>
            </a:r>
          </a:p>
          <a:p>
            <a:pPr lvl="1">
              <a:buFont typeface="Wingdings" panose="05000000000000000000" pitchFamily="2" charset="2"/>
              <a:buChar char="n"/>
            </a:pPr>
            <a:r>
              <a:rPr lang="zh-CN" altLang="en-US" sz="2200" dirty="0">
                <a:latin typeface="Microsoft YaHei" panose="020B0503020204020204" pitchFamily="34" charset="-122"/>
                <a:ea typeface="Microsoft YaHei" panose="020B0503020204020204" pitchFamily="34" charset="-122"/>
              </a:rPr>
              <a:t>趋势</a:t>
            </a:r>
            <a:r>
              <a:rPr lang="en-US" sz="2200" dirty="0">
                <a:latin typeface="Microsoft YaHei" panose="020B0503020204020204" pitchFamily="34" charset="-122"/>
                <a:ea typeface="Microsoft YaHei" panose="020B0503020204020204" pitchFamily="34" charset="-122"/>
              </a:rPr>
              <a:t>: </a:t>
            </a:r>
            <a:r>
              <a:rPr lang="zh-CN" altLang="en-US" sz="2200" dirty="0">
                <a:solidFill>
                  <a:schemeClr val="accent1"/>
                </a:solidFill>
                <a:latin typeface="Microsoft YaHei" panose="020B0503020204020204" pitchFamily="34" charset="-122"/>
                <a:ea typeface="Microsoft YaHei" panose="020B0503020204020204" pitchFamily="34" charset="-122"/>
              </a:rPr>
              <a:t>分布式的</a:t>
            </a:r>
            <a:r>
              <a:rPr lang="en-US" sz="2200" dirty="0">
                <a:solidFill>
                  <a:schemeClr val="accent1"/>
                </a:solidFill>
                <a:latin typeface="Microsoft YaHei" panose="020B0503020204020204" pitchFamily="34" charset="-122"/>
                <a:ea typeface="Microsoft YaHei" panose="020B0503020204020204" pitchFamily="34" charset="-122"/>
              </a:rPr>
              <a:t>, </a:t>
            </a:r>
            <a:r>
              <a:rPr lang="zh-CN" altLang="en-US" sz="2200" dirty="0">
                <a:solidFill>
                  <a:schemeClr val="accent1"/>
                </a:solidFill>
                <a:latin typeface="Microsoft YaHei" panose="020B0503020204020204" pitchFamily="34" charset="-122"/>
                <a:ea typeface="Microsoft YaHei" panose="020B0503020204020204" pitchFamily="34" charset="-122"/>
              </a:rPr>
              <a:t>可编程的异构设备</a:t>
            </a:r>
            <a:endParaRPr lang="en-US" altLang="zh-CN" sz="2200" dirty="0">
              <a:solidFill>
                <a:schemeClr val="accent1"/>
              </a:solidFill>
              <a:latin typeface="Microsoft YaHei" panose="020B0503020204020204" pitchFamily="34" charset="-122"/>
              <a:ea typeface="Microsoft YaHei" panose="020B0503020204020204" pitchFamily="34" charset="-122"/>
            </a:endParaRPr>
          </a:p>
          <a:p>
            <a:pPr lvl="1">
              <a:buFont typeface="Wingdings" panose="05000000000000000000" pitchFamily="2" charset="2"/>
              <a:buChar char="n"/>
            </a:pPr>
            <a:endParaRPr lang="en-US" sz="1800" dirty="0">
              <a:solidFill>
                <a:srgbClr val="FF0000"/>
              </a:solidFill>
              <a:latin typeface="Microsoft YaHei" panose="020B0503020204020204" pitchFamily="34" charset="-122"/>
              <a:ea typeface="Microsoft YaHei" panose="020B0503020204020204" pitchFamily="34" charset="-122"/>
            </a:endParaRPr>
          </a:p>
          <a:p>
            <a:r>
              <a:rPr lang="zh-CN" altLang="en-US" dirty="0"/>
              <a:t>含义</a:t>
            </a:r>
            <a:r>
              <a:rPr lang="en-US" dirty="0"/>
              <a:t>: </a:t>
            </a:r>
            <a:r>
              <a:rPr lang="zh-CN" altLang="en-US" dirty="0"/>
              <a:t>一</a:t>
            </a:r>
            <a:r>
              <a:rPr lang="zh-CN" altLang="en-US" dirty="0">
                <a:solidFill>
                  <a:schemeClr val="accent1"/>
                </a:solidFill>
              </a:rPr>
              <a:t>组</a:t>
            </a:r>
            <a:r>
              <a:rPr lang="en-US" altLang="zh-CN" dirty="0"/>
              <a:t>OS</a:t>
            </a:r>
            <a:r>
              <a:rPr lang="zh-CN" altLang="en-US" dirty="0"/>
              <a:t>运行在一个计算机</a:t>
            </a:r>
            <a:r>
              <a:rPr lang="en-US" altLang="zh-CN" dirty="0"/>
              <a:t>/</a:t>
            </a:r>
            <a:r>
              <a:rPr lang="zh-CN" altLang="en-US" dirty="0"/>
              <a:t>芯片上</a:t>
            </a:r>
            <a:endParaRPr lang="en-US" dirty="0"/>
          </a:p>
          <a:p>
            <a:endParaRPr lang="en-US" dirty="0"/>
          </a:p>
          <a:p>
            <a:endParaRPr lang="en-US" dirty="0"/>
          </a:p>
          <a:p>
            <a:endParaRPr lang="en-US" dirty="0"/>
          </a:p>
          <a:p>
            <a:endParaRPr lang="en-US" dirty="0"/>
          </a:p>
          <a:p>
            <a:pPr lvl="1"/>
            <a:endParaRPr lang="en-US" dirty="0">
              <a:latin typeface="Microsoft YaHei" panose="020B0503020204020204" pitchFamily="34" charset="-122"/>
              <a:ea typeface="Microsoft YaHei" panose="020B0503020204020204" pitchFamily="34" charset="-122"/>
            </a:endParaRPr>
          </a:p>
        </p:txBody>
      </p:sp>
      <p:pic>
        <p:nvPicPr>
          <p:cNvPr id="5" name="图片 4" descr="Kirin (31) Kirin Chipset_575px.jpg"/>
          <p:cNvPicPr>
            <a:picLocks noChangeAspect="1"/>
          </p:cNvPicPr>
          <p:nvPr/>
        </p:nvPicPr>
        <p:blipFill>
          <a:blip r:embed="rId3" cstate="print"/>
          <a:srcRect l="2054" t="9819" r="4284" b="8331"/>
          <a:stretch>
            <a:fillRect/>
          </a:stretch>
        </p:blipFill>
        <p:spPr>
          <a:xfrm>
            <a:off x="5579453" y="1345332"/>
            <a:ext cx="3135751" cy="2053171"/>
          </a:xfrm>
          <a:prstGeom prst="rect">
            <a:avLst/>
          </a:prstGeom>
        </p:spPr>
      </p:pic>
      <p:pic>
        <p:nvPicPr>
          <p:cNvPr id="11266" name="Picture 2" descr="Ipmi-schematische-darstellung.png">
            <a:extLst>
              <a:ext uri="{FF2B5EF4-FFF2-40B4-BE49-F238E27FC236}">
                <a16:creationId xmlns:a16="http://schemas.microsoft.com/office/drawing/2014/main" id="{0C7D696E-5F2F-EA4F-9B8E-B003BAFDA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454" y="3470511"/>
            <a:ext cx="3126373" cy="176416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3">
            <a:extLst>
              <a:ext uri="{FF2B5EF4-FFF2-40B4-BE49-F238E27FC236}">
                <a16:creationId xmlns:a16="http://schemas.microsoft.com/office/drawing/2014/main" id="{5FD8364C-E6EF-3A46-9C88-43A0987B78BD}"/>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40</a:t>
            </a:fld>
            <a:endParaRPr lang="zh-CN" altLang="en-US"/>
          </a:p>
        </p:txBody>
      </p:sp>
    </p:spTree>
    <p:extLst>
      <p:ext uri="{BB962C8B-B14F-4D97-AF65-F5344CB8AC3E}">
        <p14:creationId xmlns:p14="http://schemas.microsoft.com/office/powerpoint/2010/main" val="2966010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427CE5-1235-404D-8FC6-D7F6B560A12A}"/>
              </a:ext>
            </a:extLst>
          </p:cNvPr>
          <p:cNvSpPr>
            <a:spLocks noGrp="1"/>
          </p:cNvSpPr>
          <p:nvPr>
            <p:ph idx="1"/>
          </p:nvPr>
        </p:nvSpPr>
        <p:spPr>
          <a:xfrm>
            <a:off x="318583" y="1345332"/>
            <a:ext cx="5440607" cy="3572702"/>
          </a:xfrm>
        </p:spPr>
        <p:txBody>
          <a:bodyPr>
            <a:normAutofit fontScale="62500" lnSpcReduction="20000"/>
          </a:bodyPr>
          <a:lstStyle/>
          <a:p>
            <a:r>
              <a:rPr kumimoji="1" lang="zh-CN" altLang="en-US" dirty="0"/>
              <a:t>计算</a:t>
            </a:r>
            <a:r>
              <a:rPr kumimoji="1" lang="en-US" altLang="zh-CN" dirty="0"/>
              <a:t>:</a:t>
            </a:r>
            <a:r>
              <a:rPr kumimoji="1" lang="zh-CN" altLang="en-US" dirty="0"/>
              <a:t> </a:t>
            </a:r>
            <a:r>
              <a:rPr kumimoji="1" lang="zh-CN" altLang="en-US" b="0" dirty="0"/>
              <a:t>从通用计算走向领域计算，各种</a:t>
            </a:r>
            <a:r>
              <a:rPr kumimoji="1" lang="en-US" altLang="zh-CN" b="0" dirty="0" err="1"/>
              <a:t>xPU</a:t>
            </a:r>
            <a:r>
              <a:rPr kumimoji="1" lang="zh-CN" altLang="en-US" b="0" dirty="0"/>
              <a:t>不断繁荣</a:t>
            </a:r>
            <a:endParaRPr kumimoji="1" lang="en-US" altLang="zh-CN" b="0" dirty="0"/>
          </a:p>
          <a:p>
            <a:pPr lvl="1"/>
            <a:r>
              <a:rPr kumimoji="1" lang="en-US" altLang="zh-CN" b="0" dirty="0">
                <a:latin typeface="Microsoft YaHei" panose="020B0503020204020204" pitchFamily="34" charset="-122"/>
                <a:ea typeface="Microsoft YaHei" panose="020B0503020204020204" pitchFamily="34" charset="-122"/>
              </a:rPr>
              <a:t>GPU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TPU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NPU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IPU</a:t>
            </a:r>
            <a:r>
              <a:rPr kumimoji="1" lang="zh-CN" altLang="en-US" b="0" dirty="0">
                <a:latin typeface="Microsoft YaHei" panose="020B0503020204020204" pitchFamily="34" charset="-122"/>
                <a:ea typeface="Microsoft YaHei" panose="020B0503020204020204" pitchFamily="34" charset="-122"/>
              </a:rPr>
              <a:t>等支撑人工智能算力需求</a:t>
            </a:r>
            <a:endParaRPr kumimoji="1" lang="en-US" altLang="zh-CN" b="0" dirty="0">
              <a:latin typeface="Microsoft YaHei" panose="020B0503020204020204" pitchFamily="34" charset="-122"/>
              <a:ea typeface="Microsoft YaHei" panose="020B0503020204020204" pitchFamily="34" charset="-122"/>
            </a:endParaRPr>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dirty="0"/>
              <a:t>存储：</a:t>
            </a:r>
            <a:r>
              <a:rPr kumimoji="1" lang="zh-CN" altLang="en-US" b="0" dirty="0"/>
              <a:t>智能存储，存算一体，非易失内存（</a:t>
            </a:r>
            <a:r>
              <a:rPr kumimoji="1" lang="en-US" altLang="zh-CN" b="0" dirty="0"/>
              <a:t>SCM</a:t>
            </a:r>
            <a:r>
              <a:rPr kumimoji="1" lang="zh-CN" altLang="en-US" b="0" dirty="0"/>
              <a:t>），内存与持久存储走向融合</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数据中心</a:t>
            </a:r>
            <a:r>
              <a:rPr kumimoji="1" lang="zh-CN" altLang="en-US" dirty="0"/>
              <a:t>网络</a:t>
            </a:r>
            <a:r>
              <a:rPr kumimoji="1" lang="zh-CN" altLang="en-US" b="0" dirty="0"/>
              <a:t>：</a:t>
            </a:r>
            <a:r>
              <a:rPr kumimoji="1" lang="en-US" altLang="zh-CN" b="0" dirty="0" err="1"/>
              <a:t>Infiniband</a:t>
            </a:r>
            <a:r>
              <a:rPr kumimoji="1" lang="zh-CN" altLang="en-US" b="0" dirty="0"/>
              <a:t>等网络走向</a:t>
            </a:r>
            <a:r>
              <a:rPr kumimoji="1" lang="zh-CN" altLang="en-US" dirty="0"/>
              <a:t>纳秒级</a:t>
            </a:r>
            <a:r>
              <a:rPr kumimoji="1" lang="zh-CN" altLang="en-US" b="0" dirty="0"/>
              <a:t>时延</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广域</a:t>
            </a:r>
            <a:r>
              <a:rPr kumimoji="1" lang="zh-CN" altLang="en-US" dirty="0"/>
              <a:t>网络</a:t>
            </a:r>
            <a:r>
              <a:rPr kumimoji="1" lang="zh-CN" altLang="en-US" b="0" dirty="0"/>
              <a:t>：</a:t>
            </a:r>
            <a:r>
              <a:rPr kumimoji="1" lang="en-US" altLang="zh-CN" b="0" dirty="0"/>
              <a:t>5G</a:t>
            </a:r>
            <a:r>
              <a:rPr kumimoji="1" lang="zh-CN" altLang="en-US" b="0" dirty="0"/>
              <a:t>大连接、</a:t>
            </a:r>
            <a:r>
              <a:rPr kumimoji="1" lang="zh-CN" altLang="en-US" dirty="0"/>
              <a:t>低时延</a:t>
            </a:r>
            <a:r>
              <a:rPr kumimoji="1" lang="zh-CN" altLang="en-US" b="0" dirty="0"/>
              <a:t>、高可靠使能新型高吞吐、低时延广域计算</a:t>
            </a:r>
            <a:endParaRPr kumimoji="1" lang="en-US" altLang="zh-CN" b="0" dirty="0"/>
          </a:p>
          <a:p>
            <a:pPr marL="0" indent="0">
              <a:buNone/>
            </a:pPr>
            <a:endParaRPr kumimoji="1" lang="en-US" altLang="zh-CN" b="0" dirty="0"/>
          </a:p>
        </p:txBody>
      </p:sp>
      <p:sp>
        <p:nvSpPr>
          <p:cNvPr id="5" name="TextBox 17">
            <a:extLst>
              <a:ext uri="{FF2B5EF4-FFF2-40B4-BE49-F238E27FC236}">
                <a16:creationId xmlns:a16="http://schemas.microsoft.com/office/drawing/2014/main" id="{17202F9B-6A59-D242-AA6E-5595BBA4AF53}"/>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sp>
        <p:nvSpPr>
          <p:cNvPr id="6" name="TextBox 51">
            <a:extLst>
              <a:ext uri="{FF2B5EF4-FFF2-40B4-BE49-F238E27FC236}">
                <a16:creationId xmlns:a16="http://schemas.microsoft.com/office/drawing/2014/main" id="{006D9D63-34B6-F845-A6FC-152240DA46F4}"/>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pic>
        <p:nvPicPr>
          <p:cNvPr id="26" name="图片 25">
            <a:extLst>
              <a:ext uri="{FF2B5EF4-FFF2-40B4-BE49-F238E27FC236}">
                <a16:creationId xmlns:a16="http://schemas.microsoft.com/office/drawing/2014/main" id="{D113018F-5B48-6E49-8AA9-57618839C649}"/>
              </a:ext>
            </a:extLst>
          </p:cNvPr>
          <p:cNvPicPr>
            <a:picLocks noChangeAspect="1"/>
          </p:cNvPicPr>
          <p:nvPr/>
        </p:nvPicPr>
        <p:blipFill>
          <a:blip r:embed="rId2"/>
          <a:stretch>
            <a:fillRect/>
          </a:stretch>
        </p:blipFill>
        <p:spPr>
          <a:xfrm>
            <a:off x="5983518" y="1345332"/>
            <a:ext cx="2703282" cy="3018935"/>
          </a:xfrm>
          <a:prstGeom prst="rect">
            <a:avLst/>
          </a:prstGeom>
        </p:spPr>
      </p:pic>
      <p:sp>
        <p:nvSpPr>
          <p:cNvPr id="8" name="标题 7">
            <a:extLst>
              <a:ext uri="{FF2B5EF4-FFF2-40B4-BE49-F238E27FC236}">
                <a16:creationId xmlns:a16="http://schemas.microsoft.com/office/drawing/2014/main" id="{DDE74CD4-DFD8-124D-8ADC-3FB24F04C831}"/>
              </a:ext>
            </a:extLst>
          </p:cNvPr>
          <p:cNvSpPr>
            <a:spLocks noGrp="1"/>
          </p:cNvSpPr>
          <p:nvPr>
            <p:ph type="title"/>
          </p:nvPr>
        </p:nvSpPr>
        <p:spPr/>
        <p:txBody>
          <a:bodyPr/>
          <a:lstStyle/>
          <a:p>
            <a:r>
              <a:rPr kumimoji="1" lang="zh-CN" altLang="en-US" dirty="0"/>
              <a:t>计算机硬件在新应用需求下迅猛发展</a:t>
            </a:r>
            <a:endParaRPr lang="zh-CN" altLang="en-US" dirty="0"/>
          </a:p>
        </p:txBody>
      </p:sp>
      <p:sp>
        <p:nvSpPr>
          <p:cNvPr id="10" name="矩形 9">
            <a:extLst>
              <a:ext uri="{FF2B5EF4-FFF2-40B4-BE49-F238E27FC236}">
                <a16:creationId xmlns:a16="http://schemas.microsoft.com/office/drawing/2014/main" id="{EAFBF736-8EE8-CF42-B77E-3BD35CCEB753}"/>
              </a:ext>
            </a:extLst>
          </p:cNvPr>
          <p:cNvSpPr/>
          <p:nvPr/>
        </p:nvSpPr>
        <p:spPr bwMode="auto">
          <a:xfrm>
            <a:off x="1288298" y="4641021"/>
            <a:ext cx="6567403" cy="900442"/>
          </a:xfrm>
          <a:prstGeom prst="rect">
            <a:avLst/>
          </a:prstGeom>
          <a:noFill/>
          <a:ln w="9525" cap="flat" cmpd="sng" algn="ctr">
            <a:no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algn="ctr" defTabSz="879196">
              <a:defRPr/>
            </a:pPr>
            <a:r>
              <a:rPr kumimoji="1" lang="zh-CN" altLang="en-US" sz="2700" b="1" dirty="0">
                <a:solidFill>
                  <a:schemeClr val="accent1"/>
                </a:solidFill>
                <a:latin typeface="Microsoft YaHei" panose="020B0503020204020204" pitchFamily="34" charset="-122"/>
                <a:ea typeface="Microsoft YaHei" panose="020B0503020204020204" pitchFamily="34" charset="-122"/>
              </a:rPr>
              <a:t>新型硬件发展需要新的</a:t>
            </a:r>
            <a:endParaRPr kumimoji="1" lang="en-US" altLang="zh-CN" sz="2700" b="1" dirty="0">
              <a:solidFill>
                <a:schemeClr val="accent1"/>
              </a:solidFill>
              <a:latin typeface="Microsoft YaHei" panose="020B0503020204020204" pitchFamily="34" charset="-122"/>
              <a:ea typeface="Microsoft YaHei" panose="020B0503020204020204" pitchFamily="34" charset="-122"/>
            </a:endParaRPr>
          </a:p>
          <a:p>
            <a:pPr algn="ctr" defTabSz="879196">
              <a:defRPr/>
            </a:pPr>
            <a:r>
              <a:rPr kumimoji="1" lang="zh-CN" altLang="en-US" sz="2700" b="1" dirty="0">
                <a:solidFill>
                  <a:schemeClr val="accent1"/>
                </a:solidFill>
                <a:latin typeface="Microsoft YaHei" panose="020B0503020204020204" pitchFamily="34" charset="-122"/>
                <a:ea typeface="Microsoft YaHei" panose="020B0503020204020204" pitchFamily="34" charset="-122"/>
              </a:rPr>
              <a:t>操作系统抽象与设计来充分释放算力</a:t>
            </a:r>
          </a:p>
        </p:txBody>
      </p:sp>
      <p:sp>
        <p:nvSpPr>
          <p:cNvPr id="11" name="灯片编号占位符 3">
            <a:extLst>
              <a:ext uri="{FF2B5EF4-FFF2-40B4-BE49-F238E27FC236}">
                <a16:creationId xmlns:a16="http://schemas.microsoft.com/office/drawing/2014/main" id="{F59D453A-E7EB-4B45-8430-AE35D581807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41</a:t>
            </a:fld>
            <a:endParaRPr lang="zh-CN" altLang="en-US"/>
          </a:p>
        </p:txBody>
      </p:sp>
    </p:spTree>
    <p:extLst>
      <p:ext uri="{BB962C8B-B14F-4D97-AF65-F5344CB8AC3E}">
        <p14:creationId xmlns:p14="http://schemas.microsoft.com/office/powerpoint/2010/main" val="262003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ADB5B-542E-384B-9FA9-39A945C16465}"/>
              </a:ext>
            </a:extLst>
          </p:cNvPr>
          <p:cNvSpPr>
            <a:spLocks noGrp="1"/>
          </p:cNvSpPr>
          <p:nvPr>
            <p:ph idx="1"/>
          </p:nvPr>
        </p:nvSpPr>
        <p:spPr>
          <a:xfrm>
            <a:off x="323603" y="1273324"/>
            <a:ext cx="8496794" cy="3927818"/>
          </a:xfrm>
        </p:spPr>
        <p:txBody>
          <a:bodyPr>
            <a:normAutofit fontScale="85000" lnSpcReduction="10000"/>
          </a:bodyPr>
          <a:lstStyle/>
          <a:p>
            <a:r>
              <a:rPr lang="zh-CN" altLang="en-US" dirty="0"/>
              <a:t>例：</a:t>
            </a:r>
            <a:r>
              <a:rPr lang="en-US" dirty="0"/>
              <a:t>Linux</a:t>
            </a:r>
            <a:r>
              <a:rPr lang="zh-CN" altLang="en-US" dirty="0"/>
              <a:t>代码已超过</a:t>
            </a:r>
            <a:r>
              <a:rPr lang="en-US" altLang="zh-CN" dirty="0"/>
              <a:t>3000</a:t>
            </a:r>
            <a:r>
              <a:rPr lang="zh-CN" altLang="en-US" dirty="0"/>
              <a:t>万行，仍以每年</a:t>
            </a:r>
            <a:r>
              <a:rPr lang="en-US" altLang="zh-CN" dirty="0"/>
              <a:t>200</a:t>
            </a:r>
            <a:r>
              <a:rPr lang="zh-CN" altLang="en-US" dirty="0"/>
              <a:t>万行在增加</a:t>
            </a:r>
            <a:r>
              <a:rPr lang="en-US" altLang="zh-CN" dirty="0"/>
              <a:t>/</a:t>
            </a:r>
            <a:r>
              <a:rPr lang="zh-CN" altLang="en-US" dirty="0"/>
              <a:t>更新</a:t>
            </a:r>
            <a:endParaRPr lang="en-US" altLang="zh-CN" dirty="0"/>
          </a:p>
          <a:p>
            <a:pPr lvl="1"/>
            <a:r>
              <a:rPr lang="zh-CN" altLang="en-US" sz="1800" dirty="0">
                <a:latin typeface="Microsoft YaHei" panose="020B0503020204020204" pitchFamily="34" charset="-122"/>
                <a:ea typeface="Microsoft YaHei" panose="020B0503020204020204" pitchFamily="34" charset="-122"/>
              </a:rPr>
              <a:t>适用于云、</a:t>
            </a:r>
            <a:r>
              <a:rPr lang="en-US" altLang="zh-CN" sz="1800" dirty="0">
                <a:latin typeface="Microsoft YaHei" panose="020B0503020204020204" pitchFamily="34" charset="-122"/>
                <a:ea typeface="Microsoft YaHei" panose="020B0503020204020204" pitchFamily="34" charset="-122"/>
              </a:rPr>
              <a:t>IT</a:t>
            </a:r>
            <a:r>
              <a:rPr lang="zh-CN" altLang="en-US" sz="1800" dirty="0">
                <a:latin typeface="Microsoft YaHei" panose="020B0503020204020204" pitchFamily="34" charset="-122"/>
                <a:ea typeface="Microsoft YaHei" panose="020B0503020204020204" pitchFamily="34" charset="-122"/>
              </a:rPr>
              <a:t>等通用系统</a:t>
            </a:r>
            <a:endParaRPr lang="en-US" altLang="zh-CN" sz="1800" dirty="0">
              <a:latin typeface="Microsoft YaHei" panose="020B0503020204020204" pitchFamily="34" charset="-122"/>
              <a:ea typeface="Microsoft YaHei" panose="020B0503020204020204" pitchFamily="34" charset="-122"/>
            </a:endParaRPr>
          </a:p>
          <a:p>
            <a:pPr lvl="1"/>
            <a:r>
              <a:rPr lang="en-US" altLang="zh-CN" sz="1800" dirty="0">
                <a:latin typeface="Microsoft YaHei" panose="020B0503020204020204" pitchFamily="34" charset="-122"/>
                <a:ea typeface="Microsoft YaHei" panose="020B0503020204020204" pitchFamily="34" charset="-122"/>
              </a:rPr>
              <a:t>Linux</a:t>
            </a:r>
            <a:r>
              <a:rPr lang="zh-CN" altLang="en-US" sz="1800" dirty="0">
                <a:latin typeface="Microsoft YaHei" panose="020B0503020204020204" pitchFamily="34" charset="-122"/>
                <a:ea typeface="Microsoft YaHei" panose="020B0503020204020204" pitchFamily="34" charset="-122"/>
              </a:rPr>
              <a:t>的主要贡献者来自</a:t>
            </a:r>
            <a:r>
              <a:rPr lang="en-US" altLang="zh-CN" sz="1800" dirty="0">
                <a:latin typeface="Microsoft YaHei" panose="020B0503020204020204" pitchFamily="34" charset="-122"/>
                <a:ea typeface="Microsoft YaHei" panose="020B0503020204020204" pitchFamily="34" charset="-122"/>
              </a:rPr>
              <a:t>IT</a:t>
            </a:r>
            <a:r>
              <a:rPr lang="zh-CN" altLang="en-US" sz="1800" dirty="0">
                <a:latin typeface="Microsoft YaHei" panose="020B0503020204020204" pitchFamily="34" charset="-122"/>
                <a:ea typeface="Microsoft YaHei" panose="020B0503020204020204" pitchFamily="34" charset="-122"/>
              </a:rPr>
              <a:t>大厂</a:t>
            </a:r>
            <a:endParaRPr lang="en-US" altLang="zh-CN" sz="1800" dirty="0">
              <a:latin typeface="Microsoft YaHei" panose="020B0503020204020204" pitchFamily="34" charset="-122"/>
              <a:ea typeface="Microsoft YaHei" panose="020B0503020204020204" pitchFamily="34" charset="-122"/>
            </a:endParaRPr>
          </a:p>
          <a:p>
            <a:pPr lvl="1"/>
            <a:endParaRPr lang="en-US" altLang="zh-CN" sz="1800" dirty="0">
              <a:latin typeface="Microsoft YaHei" panose="020B0503020204020204" pitchFamily="34" charset="-122"/>
              <a:ea typeface="Microsoft YaHei" panose="020B0503020204020204" pitchFamily="34" charset="-122"/>
            </a:endParaRPr>
          </a:p>
          <a:p>
            <a:r>
              <a:rPr lang="zh-CN" altLang="en-US" dirty="0"/>
              <a:t>观点：</a:t>
            </a:r>
            <a:r>
              <a:rPr lang="en-US" altLang="zh-CN" dirty="0"/>
              <a:t>Linux</a:t>
            </a:r>
            <a:r>
              <a:rPr lang="zh-CN" altLang="en-US" dirty="0"/>
              <a:t>历史包袱过重，对</a:t>
            </a:r>
            <a:r>
              <a:rPr lang="en-US" altLang="zh-CN" dirty="0"/>
              <a:t>IT</a:t>
            </a:r>
            <a:r>
              <a:rPr lang="zh-CN" altLang="en-US" dirty="0"/>
              <a:t>外的领域场景协同演进困难</a:t>
            </a:r>
            <a:endParaRPr lang="en-US" altLang="zh-CN" dirty="0"/>
          </a:p>
          <a:p>
            <a:pPr lvl="1"/>
            <a:r>
              <a:rPr lang="zh-CN" altLang="en-US" sz="1800" dirty="0">
                <a:latin typeface="Microsoft YaHei" panose="020B0503020204020204" pitchFamily="34" charset="-122"/>
                <a:ea typeface="Microsoft YaHei" panose="020B0503020204020204" pitchFamily="34" charset="-122"/>
              </a:rPr>
              <a:t>例</a:t>
            </a:r>
            <a:r>
              <a:rPr lang="en-US" altLang="zh-CN" sz="1800" dirty="0">
                <a:latin typeface="Microsoft YaHei" panose="020B0503020204020204" pitchFamily="34" charset="-122"/>
                <a:ea typeface="Microsoft YaHei" panose="020B0503020204020204" pitchFamily="34" charset="-122"/>
              </a:rPr>
              <a:t>1</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Android</a:t>
            </a:r>
            <a:r>
              <a:rPr lang="zh-CN" altLang="en-US" sz="1800" dirty="0">
                <a:latin typeface="Microsoft YaHei" panose="020B0503020204020204" pitchFamily="34" charset="-122"/>
                <a:ea typeface="Microsoft YaHei" panose="020B0503020204020204" pitchFamily="34" charset="-122"/>
              </a:rPr>
              <a:t>涉及</a:t>
            </a:r>
            <a:r>
              <a:rPr lang="en-US" altLang="zh-CN" sz="1800" dirty="0">
                <a:latin typeface="Microsoft YaHei" panose="020B0503020204020204" pitchFamily="34" charset="-122"/>
                <a:ea typeface="Microsoft YaHei" panose="020B0503020204020204" pitchFamily="34" charset="-122"/>
              </a:rPr>
              <a:t>Linux</a:t>
            </a:r>
            <a:r>
              <a:rPr lang="zh-CN" altLang="en-US" sz="1800" dirty="0">
                <a:latin typeface="Microsoft YaHei" panose="020B0503020204020204" pitchFamily="34" charset="-122"/>
                <a:ea typeface="Microsoft YaHei" panose="020B0503020204020204" pitchFamily="34" charset="-122"/>
              </a:rPr>
              <a:t>代码不超过</a:t>
            </a:r>
            <a:r>
              <a:rPr lang="en-US" altLang="zh-CN" sz="1800" dirty="0">
                <a:latin typeface="Microsoft YaHei" panose="020B0503020204020204" pitchFamily="34" charset="-122"/>
                <a:ea typeface="Microsoft YaHei" panose="020B0503020204020204" pitchFamily="34" charset="-122"/>
              </a:rPr>
              <a:t>300</a:t>
            </a:r>
            <a:r>
              <a:rPr lang="zh-CN" altLang="en-US" sz="1800" dirty="0">
                <a:latin typeface="Microsoft YaHei" panose="020B0503020204020204" pitchFamily="34" charset="-122"/>
                <a:ea typeface="Microsoft YaHei" panose="020B0503020204020204" pitchFamily="34" charset="-122"/>
              </a:rPr>
              <a:t>万行</a:t>
            </a:r>
            <a:endParaRPr lang="en-US" altLang="zh-CN" sz="1800" dirty="0">
              <a:latin typeface="Microsoft YaHei" panose="020B0503020204020204" pitchFamily="34" charset="-122"/>
              <a:ea typeface="Microsoft YaHei" panose="020B0503020204020204" pitchFamily="34" charset="-122"/>
            </a:endParaRPr>
          </a:p>
          <a:p>
            <a:pPr lvl="1"/>
            <a:r>
              <a:rPr lang="zh-CN" altLang="en-US" sz="1800" dirty="0">
                <a:latin typeface="Microsoft YaHei" panose="020B0503020204020204" pitchFamily="34" charset="-122"/>
                <a:ea typeface="Microsoft YaHei" panose="020B0503020204020204" pitchFamily="34" charset="-122"/>
              </a:rPr>
              <a:t>例</a:t>
            </a:r>
            <a:r>
              <a:rPr lang="en-US" altLang="zh-CN" sz="1800" dirty="0">
                <a:latin typeface="Microsoft YaHei" panose="020B0503020204020204" pitchFamily="34" charset="-122"/>
                <a:ea typeface="Microsoft YaHei" panose="020B0503020204020204" pitchFamily="34" charset="-122"/>
              </a:rPr>
              <a:t>2</a:t>
            </a:r>
            <a:r>
              <a:rPr lang="zh-CN" altLang="en-US" sz="1800" dirty="0">
                <a:latin typeface="Microsoft YaHei" panose="020B0503020204020204" pitchFamily="34" charset="-122"/>
                <a:ea typeface="Microsoft YaHei" panose="020B0503020204020204" pitchFamily="34" charset="-122"/>
              </a:rPr>
              <a:t>：苹果自研</a:t>
            </a:r>
            <a:r>
              <a:rPr lang="en-US" altLang="zh-CN" sz="1800" dirty="0">
                <a:latin typeface="Microsoft YaHei" panose="020B0503020204020204" pitchFamily="34" charset="-122"/>
                <a:ea typeface="Microsoft YaHei" panose="020B0503020204020204" pitchFamily="34" charset="-122"/>
              </a:rPr>
              <a:t>iOS</a:t>
            </a:r>
            <a:r>
              <a:rPr lang="zh-CN" altLang="en-US" sz="1800" dirty="0">
                <a:latin typeface="Microsoft YaHei" panose="020B0503020204020204" pitchFamily="34" charset="-122"/>
                <a:ea typeface="Microsoft YaHei" panose="020B0503020204020204" pitchFamily="34" charset="-122"/>
              </a:rPr>
              <a:t>内核</a:t>
            </a:r>
            <a:r>
              <a:rPr lang="en-US" altLang="zh-CN" sz="1800" dirty="0">
                <a:latin typeface="Microsoft YaHei" panose="020B0503020204020204" pitchFamily="34" charset="-122"/>
                <a:ea typeface="Microsoft YaHei" panose="020B0503020204020204" pitchFamily="34" charset="-122"/>
              </a:rPr>
              <a:t>: 200</a:t>
            </a:r>
            <a:r>
              <a:rPr lang="zh-CN" altLang="en-US" sz="1800" dirty="0">
                <a:latin typeface="Microsoft YaHei" panose="020B0503020204020204" pitchFamily="34" charset="-122"/>
                <a:ea typeface="Microsoft YaHei" panose="020B0503020204020204" pitchFamily="34" charset="-122"/>
              </a:rPr>
              <a:t>万行代码左右，常年较为稳定</a:t>
            </a:r>
            <a:endParaRPr lang="en-US" altLang="zh-CN" sz="1800" dirty="0">
              <a:latin typeface="Microsoft YaHei" panose="020B0503020204020204" pitchFamily="34" charset="-122"/>
              <a:ea typeface="Microsoft YaHei" panose="020B0503020204020204" pitchFamily="34" charset="-122"/>
            </a:endParaRPr>
          </a:p>
          <a:p>
            <a:pPr lvl="1"/>
            <a:r>
              <a:rPr lang="zh-CN" altLang="en-US" sz="1800" dirty="0">
                <a:latin typeface="Microsoft YaHei" panose="020B0503020204020204" pitchFamily="34" charset="-122"/>
                <a:ea typeface="Microsoft YaHei" panose="020B0503020204020204" pitchFamily="34" charset="-122"/>
              </a:rPr>
              <a:t>结果：很多场景追随</a:t>
            </a:r>
            <a:r>
              <a:rPr lang="en-US" altLang="zh-CN" sz="1800" dirty="0">
                <a:latin typeface="Microsoft YaHei" panose="020B0503020204020204" pitchFamily="34" charset="-122"/>
                <a:ea typeface="Microsoft YaHei" panose="020B0503020204020204" pitchFamily="34" charset="-122"/>
              </a:rPr>
              <a:t>Linux</a:t>
            </a:r>
            <a:r>
              <a:rPr lang="zh-CN" altLang="en-US" sz="1800" dirty="0">
                <a:latin typeface="Microsoft YaHei" panose="020B0503020204020204" pitchFamily="34" charset="-122"/>
                <a:ea typeface="Microsoft YaHei" panose="020B0503020204020204" pitchFamily="34" charset="-122"/>
              </a:rPr>
              <a:t>的演进代价太大，生命周期管理困难，且不易构成竞争力</a:t>
            </a:r>
            <a:endParaRPr lang="en-US" altLang="zh-CN" sz="1800" dirty="0">
              <a:latin typeface="Microsoft YaHei" panose="020B0503020204020204" pitchFamily="34" charset="-122"/>
              <a:ea typeface="Microsoft YaHei" panose="020B0503020204020204" pitchFamily="34" charset="-122"/>
            </a:endParaRPr>
          </a:p>
          <a:p>
            <a:pPr lvl="1"/>
            <a:endParaRPr lang="en-US" altLang="zh-CN" sz="1800" dirty="0">
              <a:latin typeface="Microsoft YaHei" panose="020B0503020204020204" pitchFamily="34" charset="-122"/>
              <a:ea typeface="Microsoft YaHei" panose="020B0503020204020204" pitchFamily="34" charset="-122"/>
            </a:endParaRPr>
          </a:p>
          <a:p>
            <a:r>
              <a:rPr lang="zh-CN" altLang="en-US" sz="2250" b="0" dirty="0"/>
              <a:t>业界：开源</a:t>
            </a:r>
            <a:r>
              <a:rPr lang="en-US" altLang="zh-CN" sz="2250" b="0" dirty="0"/>
              <a:t>License</a:t>
            </a:r>
            <a:r>
              <a:rPr lang="zh-CN" altLang="en-US" sz="2250" b="0" dirty="0"/>
              <a:t>不断变得</a:t>
            </a:r>
            <a:r>
              <a:rPr lang="zh-CN" altLang="en-US" sz="2250" dirty="0"/>
              <a:t>受限</a:t>
            </a:r>
            <a:r>
              <a:rPr lang="zh-CN" altLang="en-US" sz="2250" b="0" dirty="0"/>
              <a:t>，更难自主可控</a:t>
            </a:r>
            <a:endParaRPr lang="en-US" altLang="zh-CN" sz="2250" b="0" dirty="0"/>
          </a:p>
          <a:p>
            <a:endParaRPr lang="en-US" dirty="0"/>
          </a:p>
        </p:txBody>
      </p:sp>
      <p:sp>
        <p:nvSpPr>
          <p:cNvPr id="5" name="标题 4">
            <a:extLst>
              <a:ext uri="{FF2B5EF4-FFF2-40B4-BE49-F238E27FC236}">
                <a16:creationId xmlns:a16="http://schemas.microsoft.com/office/drawing/2014/main" id="{C78A36B1-8A4D-124D-AEEC-4AE1AA7B39A4}"/>
              </a:ext>
            </a:extLst>
          </p:cNvPr>
          <p:cNvSpPr>
            <a:spLocks noGrp="1"/>
          </p:cNvSpPr>
          <p:nvPr>
            <p:ph type="title"/>
          </p:nvPr>
        </p:nvSpPr>
        <p:spPr/>
        <p:txBody>
          <a:bodyPr>
            <a:noAutofit/>
          </a:bodyPr>
          <a:lstStyle/>
          <a:p>
            <a:r>
              <a:rPr lang="zh-CN" altLang="en-US" sz="2800" dirty="0"/>
              <a:t>操作系统：传统开源模式在特定场景开始走向窘境</a:t>
            </a:r>
          </a:p>
        </p:txBody>
      </p:sp>
      <p:sp>
        <p:nvSpPr>
          <p:cNvPr id="6" name="灯片编号占位符 3">
            <a:extLst>
              <a:ext uri="{FF2B5EF4-FFF2-40B4-BE49-F238E27FC236}">
                <a16:creationId xmlns:a16="http://schemas.microsoft.com/office/drawing/2014/main" id="{972C4D90-5346-6D4D-B78C-65A5EFACFAE1}"/>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42</a:t>
            </a:fld>
            <a:endParaRPr lang="zh-CN" altLang="en-US"/>
          </a:p>
        </p:txBody>
      </p:sp>
    </p:spTree>
    <p:extLst>
      <p:ext uri="{BB962C8B-B14F-4D97-AF65-F5344CB8AC3E}">
        <p14:creationId xmlns:p14="http://schemas.microsoft.com/office/powerpoint/2010/main" val="1223345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ynopsys.com/content/dam/synopsys/designware-ip/diagrams/adas-fig1.jpg.imgw.850.x.jpg">
            <a:extLst>
              <a:ext uri="{FF2B5EF4-FFF2-40B4-BE49-F238E27FC236}">
                <a16:creationId xmlns:a16="http://schemas.microsoft.com/office/drawing/2014/main" id="{A714A52B-23B4-5140-8B20-3B1E55A50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98873"/>
            <a:ext cx="4672149" cy="280896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6D781342-3FA8-0E4B-902B-5390CA5D913D}"/>
              </a:ext>
            </a:extLst>
          </p:cNvPr>
          <p:cNvSpPr>
            <a:spLocks noGrp="1"/>
          </p:cNvSpPr>
          <p:nvPr>
            <p:ph idx="1"/>
          </p:nvPr>
        </p:nvSpPr>
        <p:spPr>
          <a:xfrm>
            <a:off x="124842" y="1314417"/>
            <a:ext cx="5167238" cy="2747861"/>
          </a:xfrm>
        </p:spPr>
        <p:txBody>
          <a:bodyPr>
            <a:normAutofit/>
          </a:bodyPr>
          <a:lstStyle/>
          <a:p>
            <a:r>
              <a:rPr lang="zh-CN" altLang="en-US" sz="1800" dirty="0">
                <a:latin typeface="+mn-ea"/>
                <a:ea typeface="+mn-ea"/>
              </a:rPr>
              <a:t>智能驾驶汽车包含完整的传感器、网络互联、计算单元，是新一代移动数据中心的主要载体</a:t>
            </a:r>
            <a:endParaRPr lang="en-US" altLang="zh-CN" sz="1800" dirty="0">
              <a:latin typeface="+mn-ea"/>
              <a:ea typeface="+mn-ea"/>
            </a:endParaRPr>
          </a:p>
          <a:p>
            <a:pPr lvl="1"/>
            <a:endParaRPr lang="en-US" sz="1500" dirty="0">
              <a:latin typeface="+mn-ea"/>
              <a:ea typeface="+mn-ea"/>
            </a:endParaRPr>
          </a:p>
        </p:txBody>
      </p:sp>
      <p:pic>
        <p:nvPicPr>
          <p:cNvPr id="8" name="Picture 13">
            <a:extLst>
              <a:ext uri="{FF2B5EF4-FFF2-40B4-BE49-F238E27FC236}">
                <a16:creationId xmlns:a16="http://schemas.microsoft.com/office/drawing/2014/main" id="{8BEC2831-BA5E-2F47-87AB-7448A73615EA}"/>
              </a:ext>
            </a:extLst>
          </p:cNvPr>
          <p:cNvPicPr>
            <a:picLocks noChangeAspect="1"/>
          </p:cNvPicPr>
          <p:nvPr/>
        </p:nvPicPr>
        <p:blipFill>
          <a:blip r:embed="rId3"/>
          <a:stretch>
            <a:fillRect/>
          </a:stretch>
        </p:blipFill>
        <p:spPr>
          <a:xfrm>
            <a:off x="251520" y="4546734"/>
            <a:ext cx="4672149" cy="704903"/>
          </a:xfrm>
          <a:prstGeom prst="rect">
            <a:avLst/>
          </a:prstGeom>
        </p:spPr>
      </p:pic>
      <p:pic>
        <p:nvPicPr>
          <p:cNvPr id="9" name="图片 8">
            <a:extLst>
              <a:ext uri="{FF2B5EF4-FFF2-40B4-BE49-F238E27FC236}">
                <a16:creationId xmlns:a16="http://schemas.microsoft.com/office/drawing/2014/main" id="{B66B416E-6D6A-4A49-A438-D246FDEEA826}"/>
              </a:ext>
            </a:extLst>
          </p:cNvPr>
          <p:cNvPicPr>
            <a:picLocks noChangeAspect="1"/>
          </p:cNvPicPr>
          <p:nvPr/>
        </p:nvPicPr>
        <p:blipFill rotWithShape="1">
          <a:blip r:embed="rId4">
            <a:extLst>
              <a:ext uri="{28A0092B-C50C-407E-A947-70E740481C1C}">
                <a14:useLocalDpi xmlns:a14="http://schemas.microsoft.com/office/drawing/2010/main" val="0"/>
              </a:ext>
            </a:extLst>
          </a:blip>
          <a:srcRect l="12888" t="9645" r="4639" b="9645"/>
          <a:stretch/>
        </p:blipFill>
        <p:spPr>
          <a:xfrm>
            <a:off x="5735620" y="2530752"/>
            <a:ext cx="2720884" cy="2720886"/>
          </a:xfrm>
          <a:prstGeom prst="rect">
            <a:avLst/>
          </a:prstGeom>
        </p:spPr>
      </p:pic>
      <p:sp>
        <p:nvSpPr>
          <p:cNvPr id="11" name="内容占位符 4">
            <a:extLst>
              <a:ext uri="{FF2B5EF4-FFF2-40B4-BE49-F238E27FC236}">
                <a16:creationId xmlns:a16="http://schemas.microsoft.com/office/drawing/2014/main" id="{02993812-A185-ED41-9D9E-26FE2A560FB4}"/>
              </a:ext>
            </a:extLst>
          </p:cNvPr>
          <p:cNvSpPr txBox="1">
            <a:spLocks/>
          </p:cNvSpPr>
          <p:nvPr/>
        </p:nvSpPr>
        <p:spPr bwMode="auto">
          <a:xfrm>
            <a:off x="5064184" y="1269093"/>
            <a:ext cx="4127046" cy="1639868"/>
          </a:xfrm>
          <a:prstGeom prst="rect">
            <a:avLst/>
          </a:prstGeom>
          <a:noFill/>
          <a:ln w="9525">
            <a:noFill/>
            <a:miter lim="800000"/>
            <a:headEnd/>
            <a:tailEnd/>
          </a:ln>
        </p:spPr>
        <p:txBody>
          <a:bodyPr vert="horz" wrap="square" lIns="60106" tIns="30053" rIns="60106" bIns="30053" numCol="1" anchor="t" anchorCtr="0" compatLnSpc="1">
            <a:prstTxWarp prst="textNoShape">
              <a:avLst/>
            </a:prstTxWarp>
          </a:bodyPr>
          <a:lstStyle>
            <a:lvl1pPr marL="269915" indent="-269915" algn="l" defTabSz="721201" rtl="0" eaLnBrk="1" fontAlgn="base" hangingPunct="1">
              <a:lnSpc>
                <a:spcPct val="140000"/>
              </a:lnSpc>
              <a:spcBef>
                <a:spcPct val="0"/>
              </a:spcBef>
              <a:spcAft>
                <a:spcPct val="0"/>
              </a:spcAft>
              <a:buClr>
                <a:schemeClr val="bg2"/>
              </a:buClr>
              <a:buSzPct val="60000"/>
              <a:buFont typeface="Wingdings" pitchFamily="2" charset="2"/>
              <a:buChar char="l"/>
              <a:defRPr sz="2800" b="0">
                <a:solidFill>
                  <a:schemeClr val="tx1"/>
                </a:solidFill>
                <a:latin typeface="+mn-lt"/>
                <a:ea typeface="+mn-ea"/>
                <a:cs typeface="+mn-cs"/>
              </a:defRPr>
            </a:lvl1pPr>
            <a:lvl2pPr marL="586957" indent="-225643" algn="l" defTabSz="721201" rtl="0" eaLnBrk="1" fontAlgn="base" hangingPunct="1">
              <a:lnSpc>
                <a:spcPct val="140000"/>
              </a:lnSpc>
              <a:spcBef>
                <a:spcPct val="0"/>
              </a:spcBef>
              <a:spcAft>
                <a:spcPct val="0"/>
              </a:spcAft>
              <a:buClr>
                <a:schemeClr val="tx1"/>
              </a:buClr>
              <a:buSzPct val="50000"/>
              <a:buFont typeface="Wingdings" pitchFamily="2" charset="2"/>
              <a:buChar char="p"/>
              <a:defRPr sz="2600">
                <a:solidFill>
                  <a:schemeClr val="tx1"/>
                </a:solidFill>
                <a:latin typeface="+mn-lt"/>
                <a:ea typeface="+mn-ea"/>
              </a:defRPr>
            </a:lvl2pPr>
            <a:lvl3pPr marL="902570" indent="-181372" algn="l" defTabSz="721201" rtl="0" eaLnBrk="1" fontAlgn="base" hangingPunct="1">
              <a:lnSpc>
                <a:spcPct val="140000"/>
              </a:lnSpc>
              <a:spcBef>
                <a:spcPct val="0"/>
              </a:spcBef>
              <a:spcAft>
                <a:spcPct val="0"/>
              </a:spcAft>
              <a:buSzPct val="50000"/>
              <a:buFont typeface="Wingdings" pitchFamily="2" charset="2"/>
              <a:buChar char="n"/>
              <a:defRPr sz="2400">
                <a:solidFill>
                  <a:schemeClr val="tx1"/>
                </a:solidFill>
                <a:latin typeface="+mn-lt"/>
                <a:ea typeface="+mn-ea"/>
              </a:defRPr>
            </a:lvl3pPr>
            <a:lvl4pPr marL="1261031" indent="-179944" algn="l" defTabSz="721201" rtl="0" eaLnBrk="1" fontAlgn="base" hangingPunct="1">
              <a:lnSpc>
                <a:spcPct val="140000"/>
              </a:lnSpc>
              <a:spcBef>
                <a:spcPct val="0"/>
              </a:spcBef>
              <a:spcAft>
                <a:spcPct val="0"/>
              </a:spcAft>
              <a:buChar char="–"/>
              <a:defRPr sz="1800">
                <a:solidFill>
                  <a:schemeClr val="tx1"/>
                </a:solidFill>
                <a:latin typeface="+mn-lt"/>
                <a:ea typeface="+mn-ea"/>
              </a:defRPr>
            </a:lvl4pPr>
            <a:lvl5pPr marL="1622342" indent="-181372" algn="l" defTabSz="721201" rtl="0" eaLnBrk="1" fontAlgn="base" hangingPunct="1">
              <a:lnSpc>
                <a:spcPct val="140000"/>
              </a:lnSpc>
              <a:spcBef>
                <a:spcPct val="0"/>
              </a:spcBef>
              <a:spcAft>
                <a:spcPct val="0"/>
              </a:spcAft>
              <a:buFont typeface="FrutigerNext LT Medium" pitchFamily="34" charset="0"/>
              <a:buChar char="~"/>
              <a:defRPr sz="1600">
                <a:solidFill>
                  <a:schemeClr val="tx1"/>
                </a:solidFill>
                <a:latin typeface="+mn-lt"/>
                <a:ea typeface="+mn-ea"/>
              </a:defRPr>
            </a:lvl5pPr>
            <a:lvl6pPr marL="2033642" indent="-181372" algn="l" defTabSz="721201" rtl="0" eaLnBrk="1" fontAlgn="base" hangingPunct="1">
              <a:lnSpc>
                <a:spcPct val="140000"/>
              </a:lnSpc>
              <a:spcBef>
                <a:spcPct val="0"/>
              </a:spcBef>
              <a:spcAft>
                <a:spcPct val="0"/>
              </a:spcAft>
              <a:buFont typeface="FrutigerNext LT Medium" pitchFamily="34" charset="0"/>
              <a:buChar char="~"/>
              <a:defRPr sz="1080">
                <a:solidFill>
                  <a:schemeClr val="tx1"/>
                </a:solidFill>
                <a:latin typeface="+mj-lt"/>
                <a:ea typeface="+mn-ea"/>
              </a:defRPr>
            </a:lvl6pPr>
            <a:lvl7pPr marL="2444939" indent="-181372" algn="l" defTabSz="721201" rtl="0" eaLnBrk="1" fontAlgn="base" hangingPunct="1">
              <a:lnSpc>
                <a:spcPct val="140000"/>
              </a:lnSpc>
              <a:spcBef>
                <a:spcPct val="0"/>
              </a:spcBef>
              <a:spcAft>
                <a:spcPct val="0"/>
              </a:spcAft>
              <a:buFont typeface="FrutigerNext LT Medium" pitchFamily="34" charset="0"/>
              <a:buChar char="~"/>
              <a:defRPr sz="1080">
                <a:solidFill>
                  <a:schemeClr val="tx1"/>
                </a:solidFill>
                <a:latin typeface="+mj-lt"/>
                <a:ea typeface="+mn-ea"/>
              </a:defRPr>
            </a:lvl7pPr>
            <a:lvl8pPr marL="2856239" indent="-181372" algn="l" defTabSz="721201" rtl="0" eaLnBrk="1" fontAlgn="base" hangingPunct="1">
              <a:lnSpc>
                <a:spcPct val="140000"/>
              </a:lnSpc>
              <a:spcBef>
                <a:spcPct val="0"/>
              </a:spcBef>
              <a:spcAft>
                <a:spcPct val="0"/>
              </a:spcAft>
              <a:buFont typeface="FrutigerNext LT Medium" pitchFamily="34" charset="0"/>
              <a:buChar char="~"/>
              <a:defRPr sz="1080">
                <a:solidFill>
                  <a:schemeClr val="tx1"/>
                </a:solidFill>
                <a:latin typeface="+mj-lt"/>
                <a:ea typeface="+mn-ea"/>
              </a:defRPr>
            </a:lvl8pPr>
            <a:lvl9pPr marL="3267536" indent="-181372" algn="l" defTabSz="721201" rtl="0" eaLnBrk="1" fontAlgn="base" hangingPunct="1">
              <a:lnSpc>
                <a:spcPct val="140000"/>
              </a:lnSpc>
              <a:spcBef>
                <a:spcPct val="0"/>
              </a:spcBef>
              <a:spcAft>
                <a:spcPct val="0"/>
              </a:spcAft>
              <a:buFont typeface="FrutigerNext LT Medium" pitchFamily="34" charset="0"/>
              <a:buChar char="~"/>
              <a:defRPr sz="1080">
                <a:solidFill>
                  <a:schemeClr val="tx1"/>
                </a:solidFill>
                <a:latin typeface="+mj-lt"/>
                <a:ea typeface="+mn-ea"/>
              </a:defRPr>
            </a:lvl9pPr>
          </a:lstStyle>
          <a:p>
            <a:r>
              <a:rPr kumimoji="1" lang="zh-CN" altLang="en-US" sz="2000" b="1" kern="0" dirty="0">
                <a:latin typeface="+mn-ea"/>
              </a:rPr>
              <a:t>家居环境越来越智能化</a:t>
            </a:r>
            <a:endParaRPr kumimoji="1" lang="en-US" altLang="zh-CN" sz="2000" b="1" kern="0" dirty="0">
              <a:latin typeface="+mn-ea"/>
            </a:endParaRPr>
          </a:p>
          <a:p>
            <a:pPr lvl="1"/>
            <a:r>
              <a:rPr kumimoji="1" lang="zh-CN" altLang="en-US" sz="1800" kern="0" dirty="0">
                <a:latin typeface="+mn-ea"/>
              </a:rPr>
              <a:t>无缝连接</a:t>
            </a:r>
            <a:r>
              <a:rPr kumimoji="1" lang="en-US" altLang="zh-CN" sz="1800" kern="0" dirty="0">
                <a:latin typeface="+mn-ea"/>
              </a:rPr>
              <a:t>/</a:t>
            </a:r>
            <a:r>
              <a:rPr kumimoji="1" lang="zh-CN" altLang="en-US" sz="1800" kern="0" dirty="0">
                <a:latin typeface="+mn-ea"/>
              </a:rPr>
              <a:t>协作支撑良好用户体验</a:t>
            </a:r>
            <a:endParaRPr kumimoji="1" lang="en-US" altLang="zh-CN" sz="1800" kern="0" dirty="0">
              <a:latin typeface="+mn-ea"/>
            </a:endParaRPr>
          </a:p>
          <a:p>
            <a:pPr marL="0" indent="0">
              <a:buNone/>
            </a:pPr>
            <a:endParaRPr kumimoji="1" lang="en-US" altLang="zh-CN" sz="2000" kern="0" dirty="0">
              <a:latin typeface="+mn-ea"/>
            </a:endParaRPr>
          </a:p>
        </p:txBody>
      </p:sp>
      <p:sp>
        <p:nvSpPr>
          <p:cNvPr id="4" name="标题 3">
            <a:extLst>
              <a:ext uri="{FF2B5EF4-FFF2-40B4-BE49-F238E27FC236}">
                <a16:creationId xmlns:a16="http://schemas.microsoft.com/office/drawing/2014/main" id="{35662A5E-4FAB-254D-82BE-D95D207604B1}"/>
              </a:ext>
            </a:extLst>
          </p:cNvPr>
          <p:cNvSpPr>
            <a:spLocks noGrp="1"/>
          </p:cNvSpPr>
          <p:nvPr>
            <p:ph type="title"/>
          </p:nvPr>
        </p:nvSpPr>
        <p:spPr/>
        <p:txBody>
          <a:bodyPr>
            <a:noAutofit/>
          </a:bodyPr>
          <a:lstStyle/>
          <a:p>
            <a:r>
              <a:rPr lang="zh-CN" altLang="en-US" sz="2800" dirty="0"/>
              <a:t>智能驾驶、智能家庭等新场景需要新的操作系统</a:t>
            </a:r>
          </a:p>
        </p:txBody>
      </p:sp>
      <p:sp>
        <p:nvSpPr>
          <p:cNvPr id="10" name="灯片编号占位符 3">
            <a:extLst>
              <a:ext uri="{FF2B5EF4-FFF2-40B4-BE49-F238E27FC236}">
                <a16:creationId xmlns:a16="http://schemas.microsoft.com/office/drawing/2014/main" id="{0DC78640-2F81-8743-AB07-6562866A1AD4}"/>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43</a:t>
            </a:fld>
            <a:endParaRPr lang="zh-CN" altLang="en-US"/>
          </a:p>
        </p:txBody>
      </p:sp>
    </p:spTree>
    <p:extLst>
      <p:ext uri="{BB962C8B-B14F-4D97-AF65-F5344CB8AC3E}">
        <p14:creationId xmlns:p14="http://schemas.microsoft.com/office/powerpoint/2010/main" val="116202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7556ED-2707-E140-B012-C6BA2E2CEEC0}"/>
              </a:ext>
            </a:extLst>
          </p:cNvPr>
          <p:cNvSpPr>
            <a:spLocks noGrp="1"/>
          </p:cNvSpPr>
          <p:nvPr>
            <p:ph type="title"/>
          </p:nvPr>
        </p:nvSpPr>
        <p:spPr/>
        <p:txBody>
          <a:bodyPr/>
          <a:lstStyle/>
          <a:p>
            <a:r>
              <a:rPr kumimoji="1" lang="zh-CN" altLang="en-US" b="1" dirty="0"/>
              <a:t>为什么学习操作系统</a:t>
            </a:r>
          </a:p>
        </p:txBody>
      </p:sp>
      <p:sp>
        <p:nvSpPr>
          <p:cNvPr id="6" name="文本占位符 5">
            <a:extLst>
              <a:ext uri="{FF2B5EF4-FFF2-40B4-BE49-F238E27FC236}">
                <a16:creationId xmlns:a16="http://schemas.microsoft.com/office/drawing/2014/main" id="{F5029A97-3759-A142-8386-333C630B8D13}"/>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893084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D4EAA7-0587-3C4B-AA7F-21A42A8D6E9E}"/>
              </a:ext>
            </a:extLst>
          </p:cNvPr>
          <p:cNvSpPr>
            <a:spLocks noGrp="1"/>
          </p:cNvSpPr>
          <p:nvPr>
            <p:ph type="title"/>
          </p:nvPr>
        </p:nvSpPr>
        <p:spPr/>
        <p:txBody>
          <a:bodyPr/>
          <a:lstStyle/>
          <a:p>
            <a:r>
              <a:rPr kumimoji="1" lang="zh-CN" altLang="en-US" dirty="0"/>
              <a:t>为什么学习操作系统？</a:t>
            </a:r>
          </a:p>
        </p:txBody>
      </p:sp>
      <p:sp>
        <p:nvSpPr>
          <p:cNvPr id="3" name="内容占位符 2">
            <a:extLst>
              <a:ext uri="{FF2B5EF4-FFF2-40B4-BE49-F238E27FC236}">
                <a16:creationId xmlns:a16="http://schemas.microsoft.com/office/drawing/2014/main" id="{9C708BFE-D724-C74F-A18D-B52FB77DD00B}"/>
              </a:ext>
            </a:extLst>
          </p:cNvPr>
          <p:cNvSpPr>
            <a:spLocks noGrp="1"/>
          </p:cNvSpPr>
          <p:nvPr>
            <p:ph idx="1"/>
          </p:nvPr>
        </p:nvSpPr>
        <p:spPr>
          <a:xfrm>
            <a:off x="457200" y="1333500"/>
            <a:ext cx="8229600" cy="4152633"/>
          </a:xfrm>
        </p:spPr>
        <p:txBody>
          <a:bodyPr>
            <a:normAutofit/>
          </a:bodyPr>
          <a:lstStyle/>
          <a:p>
            <a:r>
              <a:rPr kumimoji="1" lang="zh-CN" altLang="en-US" sz="2000" dirty="0"/>
              <a:t>操作系统是一个成熟的领域</a:t>
            </a:r>
            <a:endParaRPr kumimoji="1" lang="en-US" altLang="zh-CN" sz="2000" dirty="0"/>
          </a:p>
          <a:p>
            <a:pPr lvl="1"/>
            <a:r>
              <a:rPr kumimoji="1" lang="en-US" altLang="zh-CN" sz="1800" dirty="0"/>
              <a:t>Windows</a:t>
            </a:r>
            <a:r>
              <a:rPr kumimoji="1" lang="zh-CN" altLang="en-US" sz="1800" dirty="0"/>
              <a:t>曾经一统桌面数十年</a:t>
            </a:r>
            <a:endParaRPr kumimoji="1" lang="en-US" altLang="zh-CN" sz="1800" dirty="0"/>
          </a:p>
          <a:p>
            <a:pPr lvl="1"/>
            <a:r>
              <a:rPr kumimoji="1" lang="en-US" altLang="zh-CN" sz="1800" dirty="0"/>
              <a:t>Linux</a:t>
            </a:r>
            <a:r>
              <a:rPr kumimoji="1" lang="zh-CN" altLang="en-US" sz="1800" dirty="0"/>
              <a:t>在各种设备都能运行</a:t>
            </a:r>
            <a:endParaRPr kumimoji="1" lang="en-US" altLang="zh-CN" sz="1800" dirty="0"/>
          </a:p>
          <a:p>
            <a:pPr lvl="1"/>
            <a:r>
              <a:rPr kumimoji="1" lang="zh-CN" altLang="en-US" sz="1800" dirty="0"/>
              <a:t>让用户改变操作系统是很困难的</a:t>
            </a:r>
            <a:endParaRPr kumimoji="1" lang="en-US" altLang="zh-CN" sz="1800" dirty="0"/>
          </a:p>
          <a:p>
            <a:pPr lvl="1"/>
            <a:r>
              <a:rPr kumimoji="1" lang="zh-CN" altLang="en-US" sz="1800" dirty="0"/>
              <a:t>我们是否需要新的操作系统？</a:t>
            </a:r>
            <a:endParaRPr kumimoji="1" lang="en-US" altLang="zh-CN" sz="2000" dirty="0"/>
          </a:p>
          <a:p>
            <a:r>
              <a:rPr kumimoji="1" lang="en-US" altLang="zh-CN" sz="2000" dirty="0"/>
              <a:t>“</a:t>
            </a:r>
            <a:r>
              <a:rPr kumimoji="1" lang="zh-CN" altLang="en-US" sz="2000" dirty="0"/>
              <a:t>新的</a:t>
            </a:r>
            <a:r>
              <a:rPr kumimoji="1" lang="en-US" altLang="zh-CN" sz="2000" dirty="0"/>
              <a:t>”</a:t>
            </a:r>
            <a:r>
              <a:rPr kumimoji="1" lang="zh-CN" altLang="en-US" sz="2000" dirty="0"/>
              <a:t>操作系统依然不断出现</a:t>
            </a:r>
            <a:endParaRPr kumimoji="1" lang="en-US" altLang="zh-CN" sz="2000" dirty="0"/>
          </a:p>
          <a:p>
            <a:pPr lvl="1"/>
            <a:r>
              <a:rPr kumimoji="1" lang="en-US" altLang="zh-CN" sz="1800" dirty="0"/>
              <a:t>Linux</a:t>
            </a:r>
            <a:r>
              <a:rPr kumimoji="1" lang="zh-CN" altLang="en-US" sz="1800" dirty="0"/>
              <a:t>、</a:t>
            </a:r>
            <a:r>
              <a:rPr kumimoji="1" lang="en-US" altLang="zh-CN" sz="1800" dirty="0"/>
              <a:t>Mac</a:t>
            </a:r>
            <a:r>
              <a:rPr kumimoji="1" lang="zh-CN" altLang="en-US" sz="1800" dirty="0"/>
              <a:t> </a:t>
            </a:r>
            <a:r>
              <a:rPr kumimoji="1" lang="en-US" altLang="zh-CN" sz="1800" dirty="0"/>
              <a:t>OS</a:t>
            </a:r>
            <a:r>
              <a:rPr kumimoji="1" lang="zh-CN" altLang="en-US" sz="1800" dirty="0"/>
              <a:t>、</a:t>
            </a:r>
            <a:r>
              <a:rPr kumimoji="1" lang="en-US" altLang="zh-CN" sz="1800" dirty="0"/>
              <a:t>Android</a:t>
            </a:r>
            <a:r>
              <a:rPr kumimoji="1" lang="zh-CN" altLang="en-US" sz="1800" dirty="0"/>
              <a:t>、</a:t>
            </a:r>
            <a:r>
              <a:rPr kumimoji="1" lang="en-US" altLang="zh-CN" sz="1800" dirty="0"/>
              <a:t>iOS</a:t>
            </a:r>
            <a:r>
              <a:rPr kumimoji="1" lang="zh-CN" altLang="en-US" sz="1800" dirty="0"/>
              <a:t>、</a:t>
            </a:r>
            <a:r>
              <a:rPr kumimoji="1" lang="en-US" altLang="zh-CN" sz="1800" dirty="0"/>
              <a:t>ROS...</a:t>
            </a:r>
          </a:p>
          <a:p>
            <a:pPr lvl="1"/>
            <a:r>
              <a:rPr kumimoji="1" lang="zh-CN" altLang="en-US" sz="1800" dirty="0"/>
              <a:t>大疆用什么操作系统？谷歌数据中心用什么操作系统？</a:t>
            </a:r>
            <a:br>
              <a:rPr kumimoji="1" lang="en-US" altLang="zh-CN" sz="1800" dirty="0"/>
            </a:br>
            <a:r>
              <a:rPr kumimoji="1" lang="zh-CN" altLang="en-US" sz="1800" dirty="0"/>
              <a:t>火星车用什么操作系统？</a:t>
            </a:r>
            <a:r>
              <a:rPr kumimoji="1" lang="en-US" altLang="zh-CN" sz="1800" dirty="0"/>
              <a:t>...</a:t>
            </a:r>
          </a:p>
        </p:txBody>
      </p:sp>
      <p:sp>
        <p:nvSpPr>
          <p:cNvPr id="4" name="灯片编号占位符 3">
            <a:extLst>
              <a:ext uri="{FF2B5EF4-FFF2-40B4-BE49-F238E27FC236}">
                <a16:creationId xmlns:a16="http://schemas.microsoft.com/office/drawing/2014/main" id="{9F1A21D4-7F39-EC4F-9F08-363368CDB907}"/>
              </a:ext>
            </a:extLst>
          </p:cNvPr>
          <p:cNvSpPr>
            <a:spLocks noGrp="1"/>
          </p:cNvSpPr>
          <p:nvPr>
            <p:ph type="sldNum" sz="quarter" idx="12"/>
          </p:nvPr>
        </p:nvSpPr>
        <p:spPr/>
        <p:txBody>
          <a:bodyPr/>
          <a:lstStyle/>
          <a:p>
            <a:fld id="{ADE361C3-C043-4A6E-BDCE-8DA1E7D90A3B}" type="slidenum">
              <a:rPr lang="zh-CN" altLang="en-US" smtClean="0"/>
              <a:t>45</a:t>
            </a:fld>
            <a:endParaRPr lang="zh-CN" altLang="en-US"/>
          </a:p>
        </p:txBody>
      </p:sp>
    </p:spTree>
    <p:extLst>
      <p:ext uri="{BB962C8B-B14F-4D97-AF65-F5344CB8AC3E}">
        <p14:creationId xmlns:p14="http://schemas.microsoft.com/office/powerpoint/2010/main" val="1057879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46A9D-59E9-114E-AEA5-BEC11D30CF82}"/>
              </a:ext>
            </a:extLst>
          </p:cNvPr>
          <p:cNvSpPr>
            <a:spLocks noGrp="1"/>
          </p:cNvSpPr>
          <p:nvPr>
            <p:ph type="title"/>
          </p:nvPr>
        </p:nvSpPr>
        <p:spPr/>
        <p:txBody>
          <a:bodyPr/>
          <a:lstStyle/>
          <a:p>
            <a:r>
              <a:rPr kumimoji="1" lang="zh-CN" altLang="en-US" dirty="0"/>
              <a:t>为什么学习操作系统？</a:t>
            </a:r>
          </a:p>
        </p:txBody>
      </p:sp>
      <p:sp>
        <p:nvSpPr>
          <p:cNvPr id="3" name="内容占位符 2">
            <a:extLst>
              <a:ext uri="{FF2B5EF4-FFF2-40B4-BE49-F238E27FC236}">
                <a16:creationId xmlns:a16="http://schemas.microsoft.com/office/drawing/2014/main" id="{14FE5A69-7613-C54C-8283-F4E8AAEA4EE5}"/>
              </a:ext>
            </a:extLst>
          </p:cNvPr>
          <p:cNvSpPr>
            <a:spLocks noGrp="1"/>
          </p:cNvSpPr>
          <p:nvPr>
            <p:ph idx="1"/>
          </p:nvPr>
        </p:nvSpPr>
        <p:spPr>
          <a:xfrm>
            <a:off x="457200" y="1333500"/>
            <a:ext cx="8229600" cy="3963461"/>
          </a:xfrm>
        </p:spPr>
        <p:txBody>
          <a:bodyPr>
            <a:normAutofit/>
          </a:bodyPr>
          <a:lstStyle/>
          <a:p>
            <a:r>
              <a:rPr kumimoji="1" lang="zh-CN" altLang="en-US" sz="2400" dirty="0"/>
              <a:t>操作系统是系统领域的基石</a:t>
            </a:r>
            <a:endParaRPr kumimoji="1" lang="en-US" altLang="zh-CN" sz="2400" dirty="0"/>
          </a:p>
          <a:p>
            <a:r>
              <a:rPr kumimoji="1" lang="zh-CN" altLang="en-US" sz="2400" dirty="0"/>
              <a:t>系统领域有大量的公司</a:t>
            </a:r>
            <a:endParaRPr kumimoji="1" lang="en-US" altLang="zh-CN" sz="2400" dirty="0"/>
          </a:p>
          <a:p>
            <a:pPr lvl="1"/>
            <a:r>
              <a:rPr kumimoji="1" lang="zh-CN" altLang="en-US" sz="2000" dirty="0"/>
              <a:t>微软、谷歌、</a:t>
            </a:r>
            <a:r>
              <a:rPr kumimoji="1" lang="en-US" altLang="zh-CN" sz="2000" dirty="0"/>
              <a:t>IBM</a:t>
            </a:r>
            <a:r>
              <a:rPr kumimoji="1" lang="zh-CN" altLang="en-US" sz="2000" dirty="0"/>
              <a:t>、</a:t>
            </a:r>
            <a:r>
              <a:rPr kumimoji="1" lang="en-US" altLang="zh-CN" sz="2000" dirty="0"/>
              <a:t>EMC</a:t>
            </a:r>
            <a:r>
              <a:rPr kumimoji="1" lang="zh-CN" altLang="en-US" sz="2000" dirty="0"/>
              <a:t>、</a:t>
            </a:r>
            <a:r>
              <a:rPr kumimoji="1" lang="en-US" altLang="zh-CN" sz="2000" dirty="0"/>
              <a:t>VMware</a:t>
            </a:r>
            <a:r>
              <a:rPr kumimoji="1" lang="zh-CN" altLang="en-US" sz="2000" dirty="0"/>
              <a:t>、华为、阿里</a:t>
            </a:r>
            <a:r>
              <a:rPr kumimoji="1" lang="en-US" altLang="zh-CN" sz="2000" dirty="0"/>
              <a:t>...</a:t>
            </a:r>
          </a:p>
          <a:p>
            <a:pPr lvl="1"/>
            <a:r>
              <a:rPr kumimoji="1" lang="zh-CN" altLang="en-US" sz="2000" dirty="0"/>
              <a:t>谷歌的核心技术</a:t>
            </a:r>
            <a:endParaRPr kumimoji="1" lang="en-US" altLang="zh-CN" sz="2000" dirty="0"/>
          </a:p>
          <a:p>
            <a:pPr lvl="2"/>
            <a:r>
              <a:rPr kumimoji="1" lang="zh-CN" altLang="en-US" sz="1800" dirty="0"/>
              <a:t>集群、</a:t>
            </a:r>
            <a:r>
              <a:rPr kumimoji="1" lang="en-US" altLang="zh-CN" sz="1800" dirty="0"/>
              <a:t>GFS</a:t>
            </a:r>
            <a:r>
              <a:rPr kumimoji="1" lang="zh-CN" altLang="en-US" sz="1800" dirty="0"/>
              <a:t>、</a:t>
            </a:r>
            <a:r>
              <a:rPr kumimoji="1" lang="en-US" altLang="zh-CN" sz="1800" dirty="0"/>
              <a:t>MapReduce</a:t>
            </a:r>
            <a:r>
              <a:rPr kumimoji="1" lang="zh-CN" altLang="en-US" sz="1800" dirty="0"/>
              <a:t>、</a:t>
            </a:r>
            <a:r>
              <a:rPr kumimoji="1" lang="en-US" altLang="zh-CN" sz="1800" dirty="0" err="1"/>
              <a:t>BigTable</a:t>
            </a:r>
            <a:r>
              <a:rPr kumimoji="1" lang="en-US" altLang="zh-CN" sz="1800" dirty="0"/>
              <a:t>...</a:t>
            </a:r>
          </a:p>
          <a:p>
            <a:pPr lvl="2"/>
            <a:r>
              <a:rPr kumimoji="1" lang="zh-CN" altLang="en-US" sz="1800" dirty="0"/>
              <a:t>都是系统领域的优秀工作</a:t>
            </a:r>
            <a:endParaRPr kumimoji="1" lang="en-US" altLang="zh-CN" sz="1800" dirty="0"/>
          </a:p>
          <a:p>
            <a:r>
              <a:rPr kumimoji="1" lang="zh-CN" altLang="en-US" sz="2400" dirty="0"/>
              <a:t>学好操作系统，</a:t>
            </a:r>
            <a:r>
              <a:rPr kumimoji="1" lang="en-US" altLang="zh-CN" sz="2400" dirty="0"/>
              <a:t>for</a:t>
            </a:r>
            <a:r>
              <a:rPr kumimoji="1" lang="zh-CN" altLang="en-US" sz="2400" dirty="0"/>
              <a:t> </a:t>
            </a:r>
            <a:r>
              <a:rPr kumimoji="1" lang="en-US" altLang="zh-CN" sz="2400" dirty="0"/>
              <a:t>fun</a:t>
            </a:r>
            <a:r>
              <a:rPr kumimoji="1" lang="zh-CN" altLang="en-US" sz="2400" dirty="0"/>
              <a:t> </a:t>
            </a:r>
            <a:r>
              <a:rPr kumimoji="1" lang="en-US" altLang="zh-CN" sz="2400" dirty="0"/>
              <a:t>and</a:t>
            </a:r>
            <a:r>
              <a:rPr kumimoji="1" lang="zh-CN" altLang="en-US" sz="2400" dirty="0"/>
              <a:t> </a:t>
            </a:r>
            <a:r>
              <a:rPr kumimoji="1" lang="en-US" altLang="zh-CN" sz="2400" dirty="0"/>
              <a:t>profit</a:t>
            </a:r>
          </a:p>
          <a:p>
            <a:pPr lvl="1"/>
            <a:r>
              <a:rPr kumimoji="1" lang="zh-CN" altLang="en-US" sz="2000" dirty="0"/>
              <a:t>优秀的公司，优秀的大学，更多的机会</a:t>
            </a:r>
            <a:endParaRPr kumimoji="1" lang="en-US" altLang="zh-CN" sz="2000" dirty="0"/>
          </a:p>
          <a:p>
            <a:pPr lvl="1"/>
            <a:endParaRPr kumimoji="1" lang="en-US" altLang="zh-CN" sz="2000" dirty="0"/>
          </a:p>
        </p:txBody>
      </p:sp>
      <p:sp>
        <p:nvSpPr>
          <p:cNvPr id="4" name="灯片编号占位符 3">
            <a:extLst>
              <a:ext uri="{FF2B5EF4-FFF2-40B4-BE49-F238E27FC236}">
                <a16:creationId xmlns:a16="http://schemas.microsoft.com/office/drawing/2014/main" id="{18D47844-0869-9942-849D-A396CDE84337}"/>
              </a:ext>
            </a:extLst>
          </p:cNvPr>
          <p:cNvSpPr>
            <a:spLocks noGrp="1"/>
          </p:cNvSpPr>
          <p:nvPr>
            <p:ph type="sldNum" sz="quarter" idx="12"/>
          </p:nvPr>
        </p:nvSpPr>
        <p:spPr/>
        <p:txBody>
          <a:bodyPr/>
          <a:lstStyle/>
          <a:p>
            <a:fld id="{ADE361C3-C043-4A6E-BDCE-8DA1E7D90A3B}" type="slidenum">
              <a:rPr lang="zh-CN" altLang="en-US" smtClean="0"/>
              <a:t>46</a:t>
            </a:fld>
            <a:endParaRPr lang="zh-CN" altLang="en-US"/>
          </a:p>
        </p:txBody>
      </p:sp>
    </p:spTree>
    <p:extLst>
      <p:ext uri="{BB962C8B-B14F-4D97-AF65-F5344CB8AC3E}">
        <p14:creationId xmlns:p14="http://schemas.microsoft.com/office/powerpoint/2010/main" val="3082166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8B1F7-763A-794B-9F8B-D358F6F9AFAB}"/>
              </a:ext>
            </a:extLst>
          </p:cNvPr>
          <p:cNvSpPr>
            <a:spLocks noGrp="1"/>
          </p:cNvSpPr>
          <p:nvPr>
            <p:ph type="title"/>
          </p:nvPr>
        </p:nvSpPr>
        <p:spPr/>
        <p:txBody>
          <a:bodyPr/>
          <a:lstStyle/>
          <a:p>
            <a:r>
              <a:rPr kumimoji="1" lang="zh-CN" altLang="en-US" dirty="0"/>
              <a:t>图灵奖与操作系统的演变</a:t>
            </a:r>
          </a:p>
        </p:txBody>
      </p:sp>
      <p:sp>
        <p:nvSpPr>
          <p:cNvPr id="4" name="灯片编号占位符 3">
            <a:extLst>
              <a:ext uri="{FF2B5EF4-FFF2-40B4-BE49-F238E27FC236}">
                <a16:creationId xmlns:a16="http://schemas.microsoft.com/office/drawing/2014/main" id="{A7E3BAA9-9318-EF4F-A90F-015A1A388BF9}"/>
              </a:ext>
            </a:extLst>
          </p:cNvPr>
          <p:cNvSpPr>
            <a:spLocks noGrp="1"/>
          </p:cNvSpPr>
          <p:nvPr>
            <p:ph type="sldNum" sz="quarter" idx="12"/>
          </p:nvPr>
        </p:nvSpPr>
        <p:spPr/>
        <p:txBody>
          <a:bodyPr/>
          <a:lstStyle/>
          <a:p>
            <a:fld id="{ADE361C3-C043-4A6E-BDCE-8DA1E7D90A3B}" type="slidenum">
              <a:rPr lang="zh-CN" altLang="en-US" smtClean="0"/>
              <a:t>47</a:t>
            </a:fld>
            <a:endParaRPr lang="zh-CN" altLang="en-US"/>
          </a:p>
        </p:txBody>
      </p:sp>
      <p:cxnSp>
        <p:nvCxnSpPr>
          <p:cNvPr id="5" name="直接箭头连接符 54">
            <a:extLst>
              <a:ext uri="{FF2B5EF4-FFF2-40B4-BE49-F238E27FC236}">
                <a16:creationId xmlns:a16="http://schemas.microsoft.com/office/drawing/2014/main" id="{2637D160-B460-1F4D-B664-B9DD77650B9C}"/>
              </a:ext>
            </a:extLst>
          </p:cNvPr>
          <p:cNvCxnSpPr>
            <a:cxnSpLocks/>
          </p:cNvCxnSpPr>
          <p:nvPr/>
        </p:nvCxnSpPr>
        <p:spPr>
          <a:xfrm>
            <a:off x="2131859" y="4005587"/>
            <a:ext cx="572611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接箭头连接符 48">
            <a:extLst>
              <a:ext uri="{FF2B5EF4-FFF2-40B4-BE49-F238E27FC236}">
                <a16:creationId xmlns:a16="http://schemas.microsoft.com/office/drawing/2014/main" id="{D2540262-41CE-4946-A37A-8B83D023C344}"/>
              </a:ext>
            </a:extLst>
          </p:cNvPr>
          <p:cNvCxnSpPr>
            <a:cxnSpLocks/>
          </p:cNvCxnSpPr>
          <p:nvPr/>
        </p:nvCxnSpPr>
        <p:spPr>
          <a:xfrm>
            <a:off x="791616" y="2595321"/>
            <a:ext cx="6412298"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B816D8A-630A-C84C-97D7-65F332991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1937" y="1339359"/>
            <a:ext cx="603266" cy="784246"/>
          </a:xfrm>
          <a:prstGeom prst="rect">
            <a:avLst/>
          </a:prstGeom>
        </p:spPr>
      </p:pic>
      <p:sp>
        <p:nvSpPr>
          <p:cNvPr id="8" name="文本框 7">
            <a:extLst>
              <a:ext uri="{FF2B5EF4-FFF2-40B4-BE49-F238E27FC236}">
                <a16:creationId xmlns:a16="http://schemas.microsoft.com/office/drawing/2014/main" id="{0ECFA358-563D-2F46-A376-2A0EFEE5840F}"/>
              </a:ext>
            </a:extLst>
          </p:cNvPr>
          <p:cNvSpPr txBox="1"/>
          <p:nvPr/>
        </p:nvSpPr>
        <p:spPr>
          <a:xfrm>
            <a:off x="991781" y="2677661"/>
            <a:ext cx="1851789" cy="553998"/>
          </a:xfrm>
          <a:prstGeom prst="rect">
            <a:avLst/>
          </a:prstGeom>
          <a:noFill/>
        </p:spPr>
        <p:txBody>
          <a:bodyPr wrap="none" rtlCol="0">
            <a:spAutoFit/>
          </a:bodyPr>
          <a:lstStyle/>
          <a:p>
            <a:pPr algn="ctr"/>
            <a:r>
              <a:rPr lang="en-US" altLang="zh-CN" sz="1000" dirty="0">
                <a:cs typeface="Arial" panose="020B0604020202020204" pitchFamily="34" charset="0"/>
              </a:rPr>
              <a:t>EDSAC,1949</a:t>
            </a:r>
          </a:p>
          <a:p>
            <a:pPr algn="ctr"/>
            <a:r>
              <a:rPr lang="en-US" altLang="zh-CN" sz="1000" dirty="0">
                <a:cs typeface="Arial" panose="020B0604020202020204" pitchFamily="34" charset="0"/>
              </a:rPr>
              <a:t>Multi-programming </a:t>
            </a:r>
          </a:p>
          <a:p>
            <a:pPr algn="ctr"/>
            <a:r>
              <a:rPr lang="zh-CN" altLang="en-US" sz="1000" dirty="0">
                <a:cs typeface="Arial" panose="020B0604020202020204" pitchFamily="34" charset="0"/>
              </a:rPr>
              <a:t>第一台存储程序式电子计算机</a:t>
            </a:r>
          </a:p>
        </p:txBody>
      </p:sp>
      <p:sp>
        <p:nvSpPr>
          <p:cNvPr id="9" name="椭圆 8">
            <a:extLst>
              <a:ext uri="{FF2B5EF4-FFF2-40B4-BE49-F238E27FC236}">
                <a16:creationId xmlns:a16="http://schemas.microsoft.com/office/drawing/2014/main" id="{4696BE6A-698F-8E4E-8C29-7D2B1C492233}"/>
              </a:ext>
            </a:extLst>
          </p:cNvPr>
          <p:cNvSpPr/>
          <p:nvPr/>
        </p:nvSpPr>
        <p:spPr>
          <a:xfrm>
            <a:off x="1877818" y="2542731"/>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文本框 9">
            <a:extLst>
              <a:ext uri="{FF2B5EF4-FFF2-40B4-BE49-F238E27FC236}">
                <a16:creationId xmlns:a16="http://schemas.microsoft.com/office/drawing/2014/main" id="{AC6845D6-DFB7-5D4E-90CC-7A9838C5CF42}"/>
              </a:ext>
            </a:extLst>
          </p:cNvPr>
          <p:cNvSpPr txBox="1"/>
          <p:nvPr/>
        </p:nvSpPr>
        <p:spPr>
          <a:xfrm>
            <a:off x="1398515" y="2156519"/>
            <a:ext cx="1053494" cy="400110"/>
          </a:xfrm>
          <a:prstGeom prst="rect">
            <a:avLst/>
          </a:prstGeom>
          <a:noFill/>
        </p:spPr>
        <p:txBody>
          <a:bodyPr wrap="none" rtlCol="0">
            <a:spAutoFit/>
          </a:bodyPr>
          <a:lstStyle/>
          <a:p>
            <a:pPr algn="ctr"/>
            <a:r>
              <a:rPr lang="en-US" altLang="zh-CN" sz="1000" dirty="0"/>
              <a:t>Maurice Wilkes</a:t>
            </a:r>
          </a:p>
          <a:p>
            <a:pPr algn="ctr"/>
            <a:r>
              <a:rPr lang="en-US" altLang="zh-CN" sz="1000" dirty="0"/>
              <a:t>1967</a:t>
            </a:r>
            <a:r>
              <a:rPr lang="zh-CN" altLang="en-US" sz="1000" dirty="0"/>
              <a:t>年图灵奖</a:t>
            </a:r>
            <a:endParaRPr lang="en-US" altLang="zh-CN" sz="1000" dirty="0"/>
          </a:p>
        </p:txBody>
      </p:sp>
      <p:sp>
        <p:nvSpPr>
          <p:cNvPr id="11" name="矩形 10">
            <a:extLst>
              <a:ext uri="{FF2B5EF4-FFF2-40B4-BE49-F238E27FC236}">
                <a16:creationId xmlns:a16="http://schemas.microsoft.com/office/drawing/2014/main" id="{CD76A921-8008-C748-B8EA-00B41BD69F58}"/>
              </a:ext>
            </a:extLst>
          </p:cNvPr>
          <p:cNvSpPr/>
          <p:nvPr/>
        </p:nvSpPr>
        <p:spPr>
          <a:xfrm>
            <a:off x="3220658" y="2167529"/>
            <a:ext cx="1151276" cy="400110"/>
          </a:xfrm>
          <a:prstGeom prst="rect">
            <a:avLst/>
          </a:prstGeom>
        </p:spPr>
        <p:txBody>
          <a:bodyPr wrap="none">
            <a:spAutoFit/>
          </a:bodyPr>
          <a:lstStyle/>
          <a:p>
            <a:pPr algn="ctr"/>
            <a:r>
              <a:rPr lang="en-US" altLang="zh-CN" sz="1000" dirty="0"/>
              <a:t>Frederick Brooks</a:t>
            </a:r>
          </a:p>
          <a:p>
            <a:pPr algn="ctr"/>
            <a:r>
              <a:rPr lang="en-US" altLang="zh-CN" sz="1000" dirty="0"/>
              <a:t>1999</a:t>
            </a:r>
            <a:r>
              <a:rPr lang="zh-CN" altLang="en-US" sz="1000" dirty="0"/>
              <a:t>年图灵奖</a:t>
            </a:r>
          </a:p>
        </p:txBody>
      </p:sp>
      <p:pic>
        <p:nvPicPr>
          <p:cNvPr id="12" name="图片 11">
            <a:extLst>
              <a:ext uri="{FF2B5EF4-FFF2-40B4-BE49-F238E27FC236}">
                <a16:creationId xmlns:a16="http://schemas.microsoft.com/office/drawing/2014/main" id="{9DB0C1AD-C617-D049-8A76-0A6A64526C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90771" y="1362636"/>
            <a:ext cx="603266" cy="784246"/>
          </a:xfrm>
          <a:prstGeom prst="rect">
            <a:avLst/>
          </a:prstGeom>
        </p:spPr>
      </p:pic>
      <p:sp>
        <p:nvSpPr>
          <p:cNvPr id="13" name="文本框 12">
            <a:extLst>
              <a:ext uri="{FF2B5EF4-FFF2-40B4-BE49-F238E27FC236}">
                <a16:creationId xmlns:a16="http://schemas.microsoft.com/office/drawing/2014/main" id="{9306CEC8-757E-5643-96A9-EC8F5300108B}"/>
              </a:ext>
            </a:extLst>
          </p:cNvPr>
          <p:cNvSpPr txBox="1"/>
          <p:nvPr/>
        </p:nvSpPr>
        <p:spPr>
          <a:xfrm>
            <a:off x="3041003" y="2677660"/>
            <a:ext cx="1438214" cy="246221"/>
          </a:xfrm>
          <a:prstGeom prst="rect">
            <a:avLst/>
          </a:prstGeom>
          <a:noFill/>
        </p:spPr>
        <p:txBody>
          <a:bodyPr wrap="none" rtlCol="0">
            <a:spAutoFit/>
          </a:bodyPr>
          <a:lstStyle/>
          <a:p>
            <a:r>
              <a:rPr lang="en-US" altLang="zh-CN" sz="1000" dirty="0">
                <a:cs typeface="Arial" panose="020B0604020202020204" pitchFamily="34" charset="0"/>
              </a:rPr>
              <a:t>IBM System/360,1964</a:t>
            </a:r>
          </a:p>
        </p:txBody>
      </p:sp>
      <p:pic>
        <p:nvPicPr>
          <p:cNvPr id="14" name="图片 13">
            <a:extLst>
              <a:ext uri="{FF2B5EF4-FFF2-40B4-BE49-F238E27FC236}">
                <a16:creationId xmlns:a16="http://schemas.microsoft.com/office/drawing/2014/main" id="{FDAEE2D5-1BA1-5543-B5FE-E9CEB535597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23"/>
          <a:stretch/>
        </p:blipFill>
        <p:spPr>
          <a:xfrm>
            <a:off x="5436096" y="1345332"/>
            <a:ext cx="656672" cy="834968"/>
          </a:xfrm>
          <a:prstGeom prst="rect">
            <a:avLst/>
          </a:prstGeom>
        </p:spPr>
      </p:pic>
      <p:sp>
        <p:nvSpPr>
          <p:cNvPr id="15" name="矩形 14">
            <a:extLst>
              <a:ext uri="{FF2B5EF4-FFF2-40B4-BE49-F238E27FC236}">
                <a16:creationId xmlns:a16="http://schemas.microsoft.com/office/drawing/2014/main" id="{F8D30F61-4C67-3C43-8739-D8E635B023D4}"/>
              </a:ext>
            </a:extLst>
          </p:cNvPr>
          <p:cNvSpPr/>
          <p:nvPr/>
        </p:nvSpPr>
        <p:spPr>
          <a:xfrm>
            <a:off x="5087805" y="2211715"/>
            <a:ext cx="1353255" cy="400110"/>
          </a:xfrm>
          <a:prstGeom prst="rect">
            <a:avLst/>
          </a:prstGeom>
        </p:spPr>
        <p:txBody>
          <a:bodyPr wrap="none">
            <a:spAutoFit/>
          </a:bodyPr>
          <a:lstStyle/>
          <a:p>
            <a:pPr algn="ctr"/>
            <a:r>
              <a:rPr lang="en-US" altLang="zh-CN" sz="1000" dirty="0"/>
              <a:t>Fernando J. </a:t>
            </a:r>
            <a:r>
              <a:rPr lang="en-US" altLang="zh-CN" sz="1000" dirty="0" err="1"/>
              <a:t>Corbató</a:t>
            </a:r>
            <a:endParaRPr lang="en-US" altLang="zh-CN" sz="1000" dirty="0"/>
          </a:p>
          <a:p>
            <a:pPr algn="ctr"/>
            <a:r>
              <a:rPr lang="en-US" altLang="zh-CN" sz="1000" dirty="0"/>
              <a:t>1990</a:t>
            </a:r>
            <a:r>
              <a:rPr lang="zh-CN" altLang="en-US" sz="1000" dirty="0"/>
              <a:t>年图灵奖</a:t>
            </a:r>
          </a:p>
        </p:txBody>
      </p:sp>
      <p:sp>
        <p:nvSpPr>
          <p:cNvPr id="16" name="文本框 15">
            <a:extLst>
              <a:ext uri="{FF2B5EF4-FFF2-40B4-BE49-F238E27FC236}">
                <a16:creationId xmlns:a16="http://schemas.microsoft.com/office/drawing/2014/main" id="{C55E606B-68F1-2947-B57B-37FF9973477A}"/>
              </a:ext>
            </a:extLst>
          </p:cNvPr>
          <p:cNvSpPr txBox="1"/>
          <p:nvPr/>
        </p:nvSpPr>
        <p:spPr>
          <a:xfrm>
            <a:off x="4841904" y="2660402"/>
            <a:ext cx="1715534" cy="400110"/>
          </a:xfrm>
          <a:prstGeom prst="rect">
            <a:avLst/>
          </a:prstGeom>
          <a:noFill/>
        </p:spPr>
        <p:txBody>
          <a:bodyPr wrap="none" rtlCol="0">
            <a:spAutoFit/>
          </a:bodyPr>
          <a:lstStyle/>
          <a:p>
            <a:r>
              <a:rPr lang="en-US" altLang="zh-CN" sz="1000" dirty="0">
                <a:cs typeface="Arial" panose="020B0604020202020204" pitchFamily="34" charset="0"/>
              </a:rPr>
              <a:t>CTSS,1961 &amp; Multics,1969</a:t>
            </a:r>
          </a:p>
          <a:p>
            <a:pPr algn="ctr"/>
            <a:r>
              <a:rPr lang="zh-CN" altLang="en-US" sz="1000" dirty="0">
                <a:cs typeface="Arial" panose="020B0604020202020204" pitchFamily="34" charset="0"/>
              </a:rPr>
              <a:t>分时操作系统</a:t>
            </a:r>
          </a:p>
        </p:txBody>
      </p:sp>
      <p:sp>
        <p:nvSpPr>
          <p:cNvPr id="17" name="矩形 16">
            <a:extLst>
              <a:ext uri="{FF2B5EF4-FFF2-40B4-BE49-F238E27FC236}">
                <a16:creationId xmlns:a16="http://schemas.microsoft.com/office/drawing/2014/main" id="{6F843F06-D20A-2E45-933B-8B3FAC96EAA5}"/>
              </a:ext>
            </a:extLst>
          </p:cNvPr>
          <p:cNvSpPr/>
          <p:nvPr/>
        </p:nvSpPr>
        <p:spPr>
          <a:xfrm>
            <a:off x="1800621" y="4960238"/>
            <a:ext cx="2028119" cy="400110"/>
          </a:xfrm>
          <a:prstGeom prst="rect">
            <a:avLst/>
          </a:prstGeom>
        </p:spPr>
        <p:txBody>
          <a:bodyPr wrap="none">
            <a:spAutoFit/>
          </a:bodyPr>
          <a:lstStyle/>
          <a:p>
            <a:pPr algn="ctr"/>
            <a:r>
              <a:rPr lang="en-US" altLang="zh-CN" sz="1000" dirty="0"/>
              <a:t>Ken Thompson &amp; Dennis Ritchie</a:t>
            </a:r>
          </a:p>
          <a:p>
            <a:pPr algn="ctr"/>
            <a:r>
              <a:rPr lang="en-US" altLang="zh-CN" sz="1000" dirty="0"/>
              <a:t>1983</a:t>
            </a:r>
            <a:r>
              <a:rPr lang="zh-CN" altLang="en-US" sz="1000" dirty="0"/>
              <a:t>年图灵奖</a:t>
            </a:r>
          </a:p>
        </p:txBody>
      </p:sp>
      <p:pic>
        <p:nvPicPr>
          <p:cNvPr id="18" name="图片 17">
            <a:extLst>
              <a:ext uri="{FF2B5EF4-FFF2-40B4-BE49-F238E27FC236}">
                <a16:creationId xmlns:a16="http://schemas.microsoft.com/office/drawing/2014/main" id="{D6AEE860-4635-1C43-861D-4B1FB1D702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59837" y="4100637"/>
            <a:ext cx="1309688" cy="851297"/>
          </a:xfrm>
          <a:prstGeom prst="rect">
            <a:avLst/>
          </a:prstGeom>
        </p:spPr>
      </p:pic>
      <p:sp>
        <p:nvSpPr>
          <p:cNvPr id="19" name="文本框 18">
            <a:extLst>
              <a:ext uri="{FF2B5EF4-FFF2-40B4-BE49-F238E27FC236}">
                <a16:creationId xmlns:a16="http://schemas.microsoft.com/office/drawing/2014/main" id="{67D9CA91-437A-6F45-840B-00C3A21FA1C5}"/>
              </a:ext>
            </a:extLst>
          </p:cNvPr>
          <p:cNvSpPr txBox="1"/>
          <p:nvPr/>
        </p:nvSpPr>
        <p:spPr>
          <a:xfrm>
            <a:off x="2037081" y="3571228"/>
            <a:ext cx="1467069" cy="400110"/>
          </a:xfrm>
          <a:prstGeom prst="rect">
            <a:avLst/>
          </a:prstGeom>
          <a:noFill/>
        </p:spPr>
        <p:txBody>
          <a:bodyPr wrap="none" rtlCol="0">
            <a:spAutoFit/>
          </a:bodyPr>
          <a:lstStyle/>
          <a:p>
            <a:pPr algn="ctr"/>
            <a:r>
              <a:rPr lang="en-US" altLang="zh-CN" sz="1000" dirty="0">
                <a:cs typeface="Arial" panose="020B0604020202020204" pitchFamily="34" charset="0"/>
              </a:rPr>
              <a:t>Unix,1971</a:t>
            </a:r>
          </a:p>
          <a:p>
            <a:pPr algn="ctr"/>
            <a:r>
              <a:rPr lang="zh-CN" altLang="en-US" sz="1000" dirty="0">
                <a:cs typeface="Arial" panose="020B0604020202020204" pitchFamily="34" charset="0"/>
              </a:rPr>
              <a:t>多任务多用户操作系统</a:t>
            </a:r>
            <a:endParaRPr lang="en-US" altLang="zh-CN" sz="1000" dirty="0">
              <a:cs typeface="Arial" panose="020B0604020202020204" pitchFamily="34" charset="0"/>
            </a:endParaRPr>
          </a:p>
        </p:txBody>
      </p:sp>
      <p:pic>
        <p:nvPicPr>
          <p:cNvPr id="20" name="图片 19">
            <a:extLst>
              <a:ext uri="{FF2B5EF4-FFF2-40B4-BE49-F238E27FC236}">
                <a16:creationId xmlns:a16="http://schemas.microsoft.com/office/drawing/2014/main" id="{114B960E-00BC-124B-A31E-19207771FA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434"/>
          <a:stretch/>
        </p:blipFill>
        <p:spPr>
          <a:xfrm>
            <a:off x="4553982" y="4100637"/>
            <a:ext cx="640963" cy="847418"/>
          </a:xfrm>
          <a:prstGeom prst="rect">
            <a:avLst/>
          </a:prstGeom>
        </p:spPr>
      </p:pic>
      <p:sp>
        <p:nvSpPr>
          <p:cNvPr id="21" name="矩形 20">
            <a:extLst>
              <a:ext uri="{FF2B5EF4-FFF2-40B4-BE49-F238E27FC236}">
                <a16:creationId xmlns:a16="http://schemas.microsoft.com/office/drawing/2014/main" id="{A9FBA46A-FA60-F946-8592-120F17AB80C9}"/>
              </a:ext>
            </a:extLst>
          </p:cNvPr>
          <p:cNvSpPr/>
          <p:nvPr/>
        </p:nvSpPr>
        <p:spPr>
          <a:xfrm>
            <a:off x="4335668" y="4968543"/>
            <a:ext cx="1074333" cy="400110"/>
          </a:xfrm>
          <a:prstGeom prst="rect">
            <a:avLst/>
          </a:prstGeom>
        </p:spPr>
        <p:txBody>
          <a:bodyPr wrap="none">
            <a:spAutoFit/>
          </a:bodyPr>
          <a:lstStyle/>
          <a:p>
            <a:pPr algn="ctr"/>
            <a:r>
              <a:rPr lang="en-US" altLang="zh-CN" sz="1000" dirty="0"/>
              <a:t>Barbara </a:t>
            </a:r>
            <a:r>
              <a:rPr lang="en-US" altLang="zh-CN" sz="1000" dirty="0" err="1"/>
              <a:t>Liskov</a:t>
            </a:r>
            <a:endParaRPr lang="en-US" altLang="zh-CN" sz="1000" dirty="0"/>
          </a:p>
          <a:p>
            <a:pPr algn="ctr"/>
            <a:r>
              <a:rPr lang="en-US" altLang="zh-CN" sz="1000" dirty="0"/>
              <a:t>2008</a:t>
            </a:r>
            <a:r>
              <a:rPr lang="zh-CN" altLang="en-US" sz="1000" dirty="0"/>
              <a:t>年图灵奖</a:t>
            </a:r>
          </a:p>
        </p:txBody>
      </p:sp>
      <p:sp>
        <p:nvSpPr>
          <p:cNvPr id="22" name="文本框 21">
            <a:extLst>
              <a:ext uri="{FF2B5EF4-FFF2-40B4-BE49-F238E27FC236}">
                <a16:creationId xmlns:a16="http://schemas.microsoft.com/office/drawing/2014/main" id="{8B0C9704-B42A-2C45-80FE-76879F9B087F}"/>
              </a:ext>
            </a:extLst>
          </p:cNvPr>
          <p:cNvSpPr txBox="1"/>
          <p:nvPr/>
        </p:nvSpPr>
        <p:spPr>
          <a:xfrm>
            <a:off x="3876866" y="3575023"/>
            <a:ext cx="1980029" cy="400110"/>
          </a:xfrm>
          <a:prstGeom prst="rect">
            <a:avLst/>
          </a:prstGeom>
          <a:noFill/>
        </p:spPr>
        <p:txBody>
          <a:bodyPr wrap="none" rtlCol="0">
            <a:spAutoFit/>
          </a:bodyPr>
          <a:lstStyle/>
          <a:p>
            <a:pPr algn="ctr"/>
            <a:r>
              <a:rPr lang="en-US" altLang="zh-CN" sz="1000" dirty="0">
                <a:cs typeface="Arial" panose="020B0604020202020204" pitchFamily="34" charset="0"/>
              </a:rPr>
              <a:t>Venus,1972</a:t>
            </a:r>
          </a:p>
          <a:p>
            <a:pPr algn="ctr"/>
            <a:r>
              <a:rPr lang="zh-CN" altLang="en-US" sz="1000" dirty="0">
                <a:cs typeface="Arial" panose="020B0604020202020204" pitchFamily="34" charset="0"/>
              </a:rPr>
              <a:t>小型低成本交互式分时操作系统</a:t>
            </a:r>
            <a:endParaRPr lang="en-US" altLang="zh-CN" sz="1000" dirty="0">
              <a:cs typeface="Arial" panose="020B0604020202020204" pitchFamily="34" charset="0"/>
            </a:endParaRPr>
          </a:p>
        </p:txBody>
      </p:sp>
      <p:sp>
        <p:nvSpPr>
          <p:cNvPr id="23" name="椭圆 22">
            <a:extLst>
              <a:ext uri="{FF2B5EF4-FFF2-40B4-BE49-F238E27FC236}">
                <a16:creationId xmlns:a16="http://schemas.microsoft.com/office/drawing/2014/main" id="{7A5F59DD-4E8F-3349-9CD3-1D9412F3286E}"/>
              </a:ext>
            </a:extLst>
          </p:cNvPr>
          <p:cNvSpPr/>
          <p:nvPr/>
        </p:nvSpPr>
        <p:spPr>
          <a:xfrm>
            <a:off x="3750805" y="2534992"/>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4" name="椭圆 23">
            <a:extLst>
              <a:ext uri="{FF2B5EF4-FFF2-40B4-BE49-F238E27FC236}">
                <a16:creationId xmlns:a16="http://schemas.microsoft.com/office/drawing/2014/main" id="{44C30736-22BA-3846-A7E1-A6CF0614F6DE}"/>
              </a:ext>
            </a:extLst>
          </p:cNvPr>
          <p:cNvSpPr/>
          <p:nvPr/>
        </p:nvSpPr>
        <p:spPr>
          <a:xfrm>
            <a:off x="2720920" y="3960152"/>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5" name="椭圆 24">
            <a:extLst>
              <a:ext uri="{FF2B5EF4-FFF2-40B4-BE49-F238E27FC236}">
                <a16:creationId xmlns:a16="http://schemas.microsoft.com/office/drawing/2014/main" id="{E9FB67B4-35AB-F448-B5D8-BE2269159BCA}"/>
              </a:ext>
            </a:extLst>
          </p:cNvPr>
          <p:cNvSpPr/>
          <p:nvPr/>
        </p:nvSpPr>
        <p:spPr>
          <a:xfrm>
            <a:off x="5717553" y="2561999"/>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6" name="椭圆 25">
            <a:extLst>
              <a:ext uri="{FF2B5EF4-FFF2-40B4-BE49-F238E27FC236}">
                <a16:creationId xmlns:a16="http://schemas.microsoft.com/office/drawing/2014/main" id="{CEA38E40-C5DC-F242-9576-5DA9807AFCA2}"/>
              </a:ext>
            </a:extLst>
          </p:cNvPr>
          <p:cNvSpPr/>
          <p:nvPr/>
        </p:nvSpPr>
        <p:spPr>
          <a:xfrm>
            <a:off x="4820001" y="3958707"/>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27" name="直接连接符 59">
            <a:extLst>
              <a:ext uri="{FF2B5EF4-FFF2-40B4-BE49-F238E27FC236}">
                <a16:creationId xmlns:a16="http://schemas.microsoft.com/office/drawing/2014/main" id="{21528892-33D9-DE4F-97AB-6595BB4450C4}"/>
              </a:ext>
            </a:extLst>
          </p:cNvPr>
          <p:cNvCxnSpPr>
            <a:cxnSpLocks/>
          </p:cNvCxnSpPr>
          <p:nvPr/>
        </p:nvCxnSpPr>
        <p:spPr>
          <a:xfrm>
            <a:off x="6594764" y="2595321"/>
            <a:ext cx="18168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60">
            <a:extLst>
              <a:ext uri="{FF2B5EF4-FFF2-40B4-BE49-F238E27FC236}">
                <a16:creationId xmlns:a16="http://schemas.microsoft.com/office/drawing/2014/main" id="{573FFA07-B2F4-D444-8205-7E10B1AAB6BB}"/>
              </a:ext>
            </a:extLst>
          </p:cNvPr>
          <p:cNvCxnSpPr>
            <a:cxnSpLocks/>
          </p:cNvCxnSpPr>
          <p:nvPr/>
        </p:nvCxnSpPr>
        <p:spPr>
          <a:xfrm>
            <a:off x="785663" y="4005587"/>
            <a:ext cx="173097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AE1AA2A-59FA-7F47-A604-28D80A8FB34E}"/>
              </a:ext>
            </a:extLst>
          </p:cNvPr>
          <p:cNvSpPr txBox="1"/>
          <p:nvPr/>
        </p:nvSpPr>
        <p:spPr>
          <a:xfrm>
            <a:off x="6498600" y="3571227"/>
            <a:ext cx="1082348" cy="400110"/>
          </a:xfrm>
          <a:prstGeom prst="rect">
            <a:avLst/>
          </a:prstGeom>
          <a:noFill/>
        </p:spPr>
        <p:txBody>
          <a:bodyPr wrap="none" rtlCol="0">
            <a:spAutoFit/>
          </a:bodyPr>
          <a:lstStyle/>
          <a:p>
            <a:pPr algn="ctr"/>
            <a:r>
              <a:rPr lang="en-US" altLang="zh-CN" sz="1000" dirty="0">
                <a:cs typeface="Arial" panose="020B0604020202020204" pitchFamily="34" charset="0"/>
              </a:rPr>
              <a:t>2019</a:t>
            </a:r>
          </a:p>
          <a:p>
            <a:pPr algn="ctr"/>
            <a:r>
              <a:rPr lang="zh-CN" altLang="en-US" sz="1000" dirty="0">
                <a:cs typeface="Arial" panose="020B0604020202020204" pitchFamily="34" charset="0"/>
              </a:rPr>
              <a:t>分布式操作系统</a:t>
            </a:r>
            <a:endParaRPr lang="en-US" altLang="zh-CN" sz="1000" dirty="0">
              <a:cs typeface="Arial" panose="020B0604020202020204" pitchFamily="34" charset="0"/>
            </a:endParaRPr>
          </a:p>
        </p:txBody>
      </p:sp>
      <p:sp>
        <p:nvSpPr>
          <p:cNvPr id="30" name="椭圆 29">
            <a:extLst>
              <a:ext uri="{FF2B5EF4-FFF2-40B4-BE49-F238E27FC236}">
                <a16:creationId xmlns:a16="http://schemas.microsoft.com/office/drawing/2014/main" id="{221D917A-0735-9B4B-892F-1E37E2BD060D}"/>
              </a:ext>
            </a:extLst>
          </p:cNvPr>
          <p:cNvSpPr/>
          <p:nvPr/>
        </p:nvSpPr>
        <p:spPr>
          <a:xfrm>
            <a:off x="7004799" y="3960755"/>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pic>
        <p:nvPicPr>
          <p:cNvPr id="31" name="图片 30">
            <a:extLst>
              <a:ext uri="{FF2B5EF4-FFF2-40B4-BE49-F238E27FC236}">
                <a16:creationId xmlns:a16="http://schemas.microsoft.com/office/drawing/2014/main" id="{CE46888E-7F66-BA42-956C-53E561704EC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9247" y="4093793"/>
            <a:ext cx="1541859" cy="1160859"/>
          </a:xfrm>
          <a:prstGeom prst="rect">
            <a:avLst/>
          </a:prstGeom>
        </p:spPr>
      </p:pic>
    </p:spTree>
    <p:extLst>
      <p:ext uri="{BB962C8B-B14F-4D97-AF65-F5344CB8AC3E}">
        <p14:creationId xmlns:p14="http://schemas.microsoft.com/office/powerpoint/2010/main" val="2570847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23DC7-6ECD-5049-9AA9-5F5742E570E9}"/>
              </a:ext>
            </a:extLst>
          </p:cNvPr>
          <p:cNvSpPr>
            <a:spLocks noGrp="1"/>
          </p:cNvSpPr>
          <p:nvPr>
            <p:ph type="title"/>
          </p:nvPr>
        </p:nvSpPr>
        <p:spPr/>
        <p:txBody>
          <a:bodyPr/>
          <a:lstStyle/>
          <a:p>
            <a:r>
              <a:rPr kumimoji="1" lang="zh-CN" altLang="en-US" dirty="0"/>
              <a:t>这门课程希望带给大家的能力</a:t>
            </a:r>
          </a:p>
        </p:txBody>
      </p:sp>
      <p:sp>
        <p:nvSpPr>
          <p:cNvPr id="3" name="内容占位符 2">
            <a:extLst>
              <a:ext uri="{FF2B5EF4-FFF2-40B4-BE49-F238E27FC236}">
                <a16:creationId xmlns:a16="http://schemas.microsoft.com/office/drawing/2014/main" id="{92BC7CDC-5F9D-7840-AD0E-B69D9D6BB885}"/>
              </a:ext>
            </a:extLst>
          </p:cNvPr>
          <p:cNvSpPr>
            <a:spLocks noGrp="1"/>
          </p:cNvSpPr>
          <p:nvPr>
            <p:ph idx="1"/>
          </p:nvPr>
        </p:nvSpPr>
        <p:spPr/>
        <p:txBody>
          <a:bodyPr>
            <a:normAutofit lnSpcReduction="10000"/>
          </a:bodyPr>
          <a:lstStyle/>
          <a:p>
            <a:r>
              <a:rPr kumimoji="1" lang="zh-CN" altLang="en-US" dirty="0"/>
              <a:t>成为一个更高效的程序员</a:t>
            </a:r>
            <a:endParaRPr kumimoji="1" lang="en-US" altLang="zh-CN" dirty="0"/>
          </a:p>
          <a:p>
            <a:pPr lvl="1"/>
            <a:r>
              <a:rPr kumimoji="1" lang="zh-CN" altLang="en-US" dirty="0"/>
              <a:t>更快找到并消灭</a:t>
            </a:r>
            <a:r>
              <a:rPr kumimoji="1" lang="en-US" altLang="zh-CN" dirty="0"/>
              <a:t>bug</a:t>
            </a:r>
            <a:r>
              <a:rPr kumimoji="1" lang="zh-CN" altLang="en-US" dirty="0"/>
              <a:t>的能力</a:t>
            </a:r>
            <a:endParaRPr kumimoji="1" lang="en-US" altLang="zh-CN" dirty="0"/>
          </a:p>
          <a:p>
            <a:pPr lvl="1"/>
            <a:r>
              <a:rPr kumimoji="1" lang="zh-CN" altLang="en-US" dirty="0"/>
              <a:t>理解并调试程序性能的能力</a:t>
            </a:r>
            <a:endParaRPr kumimoji="1" lang="en-US" altLang="zh-CN" dirty="0"/>
          </a:p>
          <a:p>
            <a:pPr lvl="1"/>
            <a:endParaRPr kumimoji="1" lang="en-US" altLang="zh-CN" dirty="0"/>
          </a:p>
          <a:p>
            <a:r>
              <a:rPr kumimoji="1" lang="zh-CN" altLang="en-US" dirty="0"/>
              <a:t>理解复杂系统设计与实现的能力</a:t>
            </a:r>
            <a:endParaRPr kumimoji="1" lang="en-US" altLang="zh-CN" dirty="0"/>
          </a:p>
          <a:p>
            <a:pPr lvl="1"/>
            <a:endParaRPr kumimoji="1" lang="en-US" altLang="zh-CN" dirty="0"/>
          </a:p>
          <a:p>
            <a:r>
              <a:rPr kumimoji="1" lang="zh-CN" altLang="en-US" dirty="0"/>
              <a:t>构建一个操作系统的能力</a:t>
            </a:r>
          </a:p>
        </p:txBody>
      </p:sp>
      <p:sp>
        <p:nvSpPr>
          <p:cNvPr id="4" name="灯片编号占位符 3">
            <a:extLst>
              <a:ext uri="{FF2B5EF4-FFF2-40B4-BE49-F238E27FC236}">
                <a16:creationId xmlns:a16="http://schemas.microsoft.com/office/drawing/2014/main" id="{CBD150AE-C314-1A47-B693-C5E8B21AB6E1}"/>
              </a:ext>
            </a:extLst>
          </p:cNvPr>
          <p:cNvSpPr>
            <a:spLocks noGrp="1"/>
          </p:cNvSpPr>
          <p:nvPr>
            <p:ph type="sldNum" sz="quarter" idx="12"/>
          </p:nvPr>
        </p:nvSpPr>
        <p:spPr/>
        <p:txBody>
          <a:bodyPr/>
          <a:lstStyle/>
          <a:p>
            <a:fld id="{ADE361C3-C043-4A6E-BDCE-8DA1E7D90A3B}" type="slidenum">
              <a:rPr lang="zh-CN" altLang="en-US" smtClean="0"/>
              <a:t>48</a:t>
            </a:fld>
            <a:endParaRPr lang="zh-CN" altLang="en-US"/>
          </a:p>
        </p:txBody>
      </p:sp>
    </p:spTree>
    <p:extLst>
      <p:ext uri="{BB962C8B-B14F-4D97-AF65-F5344CB8AC3E}">
        <p14:creationId xmlns:p14="http://schemas.microsoft.com/office/powerpoint/2010/main" val="996978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DD233-C301-C045-ABF5-32226A7B1309}"/>
              </a:ext>
            </a:extLst>
          </p:cNvPr>
          <p:cNvSpPr>
            <a:spLocks noGrp="1"/>
          </p:cNvSpPr>
          <p:nvPr>
            <p:ph type="title"/>
          </p:nvPr>
        </p:nvSpPr>
        <p:spPr/>
        <p:txBody>
          <a:bodyPr/>
          <a:lstStyle/>
          <a:p>
            <a:r>
              <a:rPr kumimoji="1" lang="zh-CN" altLang="en-US" dirty="0"/>
              <a:t>课程的特点：抽象与具体</a:t>
            </a:r>
          </a:p>
        </p:txBody>
      </p:sp>
      <p:sp>
        <p:nvSpPr>
          <p:cNvPr id="3" name="内容占位符 2">
            <a:extLst>
              <a:ext uri="{FF2B5EF4-FFF2-40B4-BE49-F238E27FC236}">
                <a16:creationId xmlns:a16="http://schemas.microsoft.com/office/drawing/2014/main" id="{C40D7A48-CAEB-DE42-982D-CF3064F4B5D8}"/>
              </a:ext>
            </a:extLst>
          </p:cNvPr>
          <p:cNvSpPr>
            <a:spLocks noGrp="1"/>
          </p:cNvSpPr>
          <p:nvPr>
            <p:ph idx="1"/>
          </p:nvPr>
        </p:nvSpPr>
        <p:spPr/>
        <p:txBody>
          <a:bodyPr/>
          <a:lstStyle/>
          <a:p>
            <a:r>
              <a:rPr kumimoji="1" lang="zh-CN" altLang="en-US" dirty="0"/>
              <a:t>许多课程强调抽象</a:t>
            </a:r>
            <a:endParaRPr kumimoji="1" lang="en-US" altLang="zh-CN" dirty="0"/>
          </a:p>
          <a:p>
            <a:pPr lvl="1"/>
            <a:r>
              <a:rPr kumimoji="1" lang="zh-CN" altLang="en-US" dirty="0"/>
              <a:t>如：抽象数据类型、渐进分析等</a:t>
            </a:r>
            <a:endParaRPr kumimoji="1" lang="en-US" altLang="zh-CN" dirty="0"/>
          </a:p>
          <a:p>
            <a:r>
              <a:rPr kumimoji="1" lang="zh-CN" altLang="en-US" dirty="0"/>
              <a:t>这些抽象通常会带来不可避免的限制</a:t>
            </a:r>
            <a:endParaRPr kumimoji="1" lang="en-US" altLang="zh-CN" dirty="0"/>
          </a:p>
          <a:p>
            <a:pPr lvl="1"/>
            <a:r>
              <a:rPr kumimoji="1" lang="zh-CN" altLang="en-US" dirty="0"/>
              <a:t>需要理解底层的实现细节，才能突破限制</a:t>
            </a:r>
          </a:p>
        </p:txBody>
      </p:sp>
      <p:sp>
        <p:nvSpPr>
          <p:cNvPr id="4" name="灯片编号占位符 3">
            <a:extLst>
              <a:ext uri="{FF2B5EF4-FFF2-40B4-BE49-F238E27FC236}">
                <a16:creationId xmlns:a16="http://schemas.microsoft.com/office/drawing/2014/main" id="{4DEA4F15-E718-9645-94D8-CB58E6E00E38}"/>
              </a:ext>
            </a:extLst>
          </p:cNvPr>
          <p:cNvSpPr>
            <a:spLocks noGrp="1"/>
          </p:cNvSpPr>
          <p:nvPr>
            <p:ph type="sldNum" sz="quarter" idx="12"/>
          </p:nvPr>
        </p:nvSpPr>
        <p:spPr/>
        <p:txBody>
          <a:bodyPr/>
          <a:lstStyle/>
          <a:p>
            <a:fld id="{ADE361C3-C043-4A6E-BDCE-8DA1E7D90A3B}" type="slidenum">
              <a:rPr lang="zh-CN" altLang="en-US" smtClean="0"/>
              <a:t>49</a:t>
            </a:fld>
            <a:endParaRPr lang="zh-CN" altLang="en-US"/>
          </a:p>
        </p:txBody>
      </p:sp>
      <p:sp>
        <p:nvSpPr>
          <p:cNvPr id="5" name="矩形 4">
            <a:extLst>
              <a:ext uri="{FF2B5EF4-FFF2-40B4-BE49-F238E27FC236}">
                <a16:creationId xmlns:a16="http://schemas.microsoft.com/office/drawing/2014/main" id="{C208836A-08A5-844F-A225-131BDBEDD415}"/>
              </a:ext>
            </a:extLst>
          </p:cNvPr>
          <p:cNvSpPr/>
          <p:nvPr/>
        </p:nvSpPr>
        <p:spPr>
          <a:xfrm>
            <a:off x="535477" y="3768126"/>
            <a:ext cx="8073044" cy="1226746"/>
          </a:xfrm>
          <a:prstGeom prst="rect">
            <a:avLst/>
          </a:prstGeom>
        </p:spPr>
        <p:txBody>
          <a:bodyPr wrap="none">
            <a:spAutoFit/>
          </a:bodyPr>
          <a:lstStyle/>
          <a:p>
            <a:pPr algn="ctr">
              <a:lnSpc>
                <a:spcPct val="150000"/>
              </a:lnSpc>
            </a:pPr>
            <a:r>
              <a:rPr lang="zh-CN" altLang="en-US" sz="2800" b="1" dirty="0">
                <a:solidFill>
                  <a:srgbClr val="C00000"/>
                </a:solidFill>
              </a:rPr>
              <a:t>“</a:t>
            </a:r>
            <a:r>
              <a:rPr lang="en-US" altLang="zh-CN" sz="2800" b="1" dirty="0">
                <a:solidFill>
                  <a:srgbClr val="C00000"/>
                </a:solidFill>
              </a:rPr>
              <a:t>What</a:t>
            </a:r>
            <a:r>
              <a:rPr lang="zh-CN" altLang="en-US" sz="2800" b="1" dirty="0">
                <a:solidFill>
                  <a:srgbClr val="C00000"/>
                </a:solidFill>
              </a:rPr>
              <a:t> </a:t>
            </a:r>
            <a:r>
              <a:rPr lang="en-US" altLang="zh-CN" sz="2800" b="1" dirty="0">
                <a:solidFill>
                  <a:srgbClr val="C00000"/>
                </a:solidFill>
              </a:rPr>
              <a:t>I</a:t>
            </a:r>
            <a:r>
              <a:rPr lang="zh-CN" altLang="en-US" sz="2800" b="1" dirty="0">
                <a:solidFill>
                  <a:srgbClr val="C00000"/>
                </a:solidFill>
              </a:rPr>
              <a:t> </a:t>
            </a:r>
            <a:r>
              <a:rPr lang="en-US" altLang="zh-CN" sz="2800" b="1" dirty="0">
                <a:solidFill>
                  <a:srgbClr val="C00000"/>
                </a:solidFill>
              </a:rPr>
              <a:t>cannot</a:t>
            </a:r>
            <a:r>
              <a:rPr lang="zh-CN" altLang="en-US" sz="2800" b="1" dirty="0">
                <a:solidFill>
                  <a:srgbClr val="C00000"/>
                </a:solidFill>
              </a:rPr>
              <a:t> </a:t>
            </a:r>
            <a:r>
              <a:rPr lang="en-US" altLang="zh-CN" sz="2800" b="1" dirty="0">
                <a:solidFill>
                  <a:srgbClr val="C00000"/>
                </a:solidFill>
              </a:rPr>
              <a:t>create,</a:t>
            </a:r>
            <a:r>
              <a:rPr lang="zh-CN" altLang="en-US" sz="2800" b="1" dirty="0">
                <a:solidFill>
                  <a:srgbClr val="C00000"/>
                </a:solidFill>
              </a:rPr>
              <a:t> </a:t>
            </a:r>
            <a:r>
              <a:rPr lang="en-US" altLang="zh-CN" sz="2800" b="1" dirty="0">
                <a:solidFill>
                  <a:srgbClr val="C00000"/>
                </a:solidFill>
              </a:rPr>
              <a:t>I</a:t>
            </a:r>
            <a:r>
              <a:rPr lang="zh-CN" altLang="en-US" sz="2800" b="1" dirty="0">
                <a:solidFill>
                  <a:srgbClr val="C00000"/>
                </a:solidFill>
              </a:rPr>
              <a:t> </a:t>
            </a:r>
            <a:r>
              <a:rPr lang="en-US" altLang="zh-CN" sz="2800" b="1" dirty="0">
                <a:solidFill>
                  <a:srgbClr val="C00000"/>
                </a:solidFill>
              </a:rPr>
              <a:t>do not understand</a:t>
            </a:r>
            <a:r>
              <a:rPr lang="zh-CN" altLang="en-US" sz="2800" b="1" dirty="0">
                <a:solidFill>
                  <a:srgbClr val="C00000"/>
                </a:solidFill>
              </a:rPr>
              <a:t>” </a:t>
            </a:r>
            <a:endParaRPr lang="en-US" altLang="zh-CN" sz="2800" b="1" dirty="0">
              <a:solidFill>
                <a:srgbClr val="C00000"/>
              </a:solidFill>
            </a:endParaRPr>
          </a:p>
          <a:p>
            <a:pPr algn="r">
              <a:lnSpc>
                <a:spcPct val="150000"/>
              </a:lnSpc>
            </a:pPr>
            <a:r>
              <a:rPr lang="en-US" altLang="zh-CN" sz="2400" b="1" dirty="0">
                <a:solidFill>
                  <a:srgbClr val="C00000"/>
                </a:solidFill>
              </a:rPr>
              <a:t>——</a:t>
            </a:r>
            <a:r>
              <a:rPr lang="zh-CN" altLang="en-US" sz="2400" b="1" dirty="0">
                <a:solidFill>
                  <a:srgbClr val="C00000"/>
                </a:solidFill>
              </a:rPr>
              <a:t> </a:t>
            </a:r>
            <a:r>
              <a:rPr lang="en-US" altLang="zh-CN" sz="2400" dirty="0">
                <a:solidFill>
                  <a:srgbClr val="C00000"/>
                </a:solidFill>
              </a:rPr>
              <a:t>Richard </a:t>
            </a:r>
            <a:r>
              <a:rPr lang="en-US" altLang="zh-CN" sz="2400" dirty="0" err="1">
                <a:solidFill>
                  <a:srgbClr val="C00000"/>
                </a:solidFill>
              </a:rPr>
              <a:t>Fynman</a:t>
            </a:r>
            <a:r>
              <a:rPr lang="en-US" altLang="zh-CN" sz="2400" dirty="0">
                <a:solidFill>
                  <a:srgbClr val="C00000"/>
                </a:solidFill>
              </a:rPr>
              <a:t> (CIT)</a:t>
            </a:r>
            <a:endParaRPr lang="zh-CN" altLang="en-US" sz="2400" dirty="0">
              <a:solidFill>
                <a:srgbClr val="C00000"/>
              </a:solidFill>
            </a:endParaRPr>
          </a:p>
        </p:txBody>
      </p:sp>
    </p:spTree>
    <p:extLst>
      <p:ext uri="{BB962C8B-B14F-4D97-AF65-F5344CB8AC3E}">
        <p14:creationId xmlns:p14="http://schemas.microsoft.com/office/powerpoint/2010/main" val="62689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DDFA9-6D6E-A745-88C2-0A9BDE5C9CB1}"/>
              </a:ext>
            </a:extLst>
          </p:cNvPr>
          <p:cNvSpPr>
            <a:spLocks noGrp="1"/>
          </p:cNvSpPr>
          <p:nvPr>
            <p:ph type="title"/>
          </p:nvPr>
        </p:nvSpPr>
        <p:spPr/>
        <p:txBody>
          <a:bodyPr/>
          <a:lstStyle/>
          <a:p>
            <a:r>
              <a:rPr kumimoji="1" lang="zh-CN" altLang="en-US" dirty="0"/>
              <a:t>计算机诞生时的操作员</a:t>
            </a:r>
          </a:p>
        </p:txBody>
      </p:sp>
      <p:sp>
        <p:nvSpPr>
          <p:cNvPr id="4" name="灯片编号占位符 3">
            <a:extLst>
              <a:ext uri="{FF2B5EF4-FFF2-40B4-BE49-F238E27FC236}">
                <a16:creationId xmlns:a16="http://schemas.microsoft.com/office/drawing/2014/main" id="{96B08D7F-392E-DF45-B574-9A4C63E3F8E7}"/>
              </a:ext>
            </a:extLst>
          </p:cNvPr>
          <p:cNvSpPr>
            <a:spLocks noGrp="1"/>
          </p:cNvSpPr>
          <p:nvPr>
            <p:ph type="sldNum" sz="quarter" idx="12"/>
          </p:nvPr>
        </p:nvSpPr>
        <p:spPr/>
        <p:txBody>
          <a:bodyPr/>
          <a:lstStyle/>
          <a:p>
            <a:fld id="{ADE361C3-C043-4A6E-BDCE-8DA1E7D90A3B}" type="slidenum">
              <a:rPr lang="zh-CN" altLang="en-US" smtClean="0"/>
              <a:t>5</a:t>
            </a:fld>
            <a:endParaRPr lang="zh-CN" altLang="en-US"/>
          </a:p>
        </p:txBody>
      </p:sp>
      <p:pic>
        <p:nvPicPr>
          <p:cNvPr id="1026" name="Picture 2">
            <a:extLst>
              <a:ext uri="{FF2B5EF4-FFF2-40B4-BE49-F238E27FC236}">
                <a16:creationId xmlns:a16="http://schemas.microsoft.com/office/drawing/2014/main" id="{465AFBD9-4E40-C44A-9694-92199A2A6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963" y="1417340"/>
            <a:ext cx="3412990" cy="387962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1671417-4D55-1D43-8F8B-A2182FA60037}"/>
              </a:ext>
            </a:extLst>
          </p:cNvPr>
          <p:cNvPicPr>
            <a:picLocks noChangeAspect="1"/>
          </p:cNvPicPr>
          <p:nvPr/>
        </p:nvPicPr>
        <p:blipFill>
          <a:blip r:embed="rId3"/>
          <a:stretch>
            <a:fillRect/>
          </a:stretch>
        </p:blipFill>
        <p:spPr>
          <a:xfrm>
            <a:off x="5004048" y="1404947"/>
            <a:ext cx="3310882" cy="3879622"/>
          </a:xfrm>
          <a:prstGeom prst="rect">
            <a:avLst/>
          </a:prstGeom>
        </p:spPr>
      </p:pic>
    </p:spTree>
    <p:extLst>
      <p:ext uri="{BB962C8B-B14F-4D97-AF65-F5344CB8AC3E}">
        <p14:creationId xmlns:p14="http://schemas.microsoft.com/office/powerpoint/2010/main" val="1478062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323FC-A58F-3A48-91BD-DE8FDF58E056}"/>
              </a:ext>
            </a:extLst>
          </p:cNvPr>
          <p:cNvSpPr>
            <a:spLocks noGrp="1"/>
          </p:cNvSpPr>
          <p:nvPr>
            <p:ph type="title"/>
          </p:nvPr>
        </p:nvSpPr>
        <p:spPr/>
        <p:txBody>
          <a:bodyPr/>
          <a:lstStyle/>
          <a:p>
            <a:r>
              <a:rPr kumimoji="1" lang="zh-CN" altLang="en-US" dirty="0"/>
              <a:t>为什么操作系统比较难</a:t>
            </a:r>
            <a:r>
              <a:rPr kumimoji="1" lang="en-US" altLang="zh-CN" dirty="0"/>
              <a:t>/</a:t>
            </a:r>
            <a:r>
              <a:rPr kumimoji="1" lang="zh-CN" altLang="en-US" dirty="0"/>
              <a:t>有意思？</a:t>
            </a:r>
          </a:p>
        </p:txBody>
      </p:sp>
      <p:sp>
        <p:nvSpPr>
          <p:cNvPr id="3" name="内容占位符 2">
            <a:extLst>
              <a:ext uri="{FF2B5EF4-FFF2-40B4-BE49-F238E27FC236}">
                <a16:creationId xmlns:a16="http://schemas.microsoft.com/office/drawing/2014/main" id="{02DF1B8F-47CD-E54D-8395-95DBF28951BA}"/>
              </a:ext>
            </a:extLst>
          </p:cNvPr>
          <p:cNvSpPr>
            <a:spLocks noGrp="1"/>
          </p:cNvSpPr>
          <p:nvPr>
            <p:ph idx="1"/>
          </p:nvPr>
        </p:nvSpPr>
        <p:spPr>
          <a:xfrm>
            <a:off x="457200" y="1417340"/>
            <a:ext cx="8229600" cy="4183893"/>
          </a:xfrm>
        </p:spPr>
        <p:txBody>
          <a:bodyPr>
            <a:normAutofit/>
          </a:bodyPr>
          <a:lstStyle/>
          <a:p>
            <a:r>
              <a:rPr lang="zh-CN" altLang="en-US" sz="2000" dirty="0"/>
              <a:t>深入事情本质：直接管理硬件细节</a:t>
            </a:r>
            <a:endParaRPr lang="en-US" altLang="zh-CN" sz="2000" dirty="0"/>
          </a:p>
          <a:p>
            <a:pPr lvl="1"/>
            <a:r>
              <a:rPr lang="zh-CN" altLang="en-US" sz="1600" dirty="0"/>
              <a:t>好处：实现资源的高效利用，从根本上解决问题，做一个高效程序员（降维）</a:t>
            </a:r>
            <a:endParaRPr lang="en-US" altLang="zh-CN" sz="1600" dirty="0"/>
          </a:p>
          <a:p>
            <a:pPr lvl="1"/>
            <a:r>
              <a:rPr lang="zh-CN" altLang="en-US" sz="1600" dirty="0"/>
              <a:t>挑战：需要理解与处理硬件细节，硬件甚至可能出错</a:t>
            </a:r>
            <a:endParaRPr lang="en-US" altLang="zh-CN" sz="1600" dirty="0"/>
          </a:p>
          <a:p>
            <a:pPr lvl="1"/>
            <a:r>
              <a:rPr lang="zh-CN" altLang="en-US" sz="1600" dirty="0"/>
              <a:t>“</a:t>
            </a:r>
            <a:r>
              <a:rPr lang="zh-CN" altLang="en-US" sz="1600" b="1" dirty="0">
                <a:solidFill>
                  <a:schemeClr val="accent1"/>
                </a:solidFill>
              </a:rPr>
              <a:t>把简单带给用户、把复杂留给自己</a:t>
            </a:r>
            <a:r>
              <a:rPr lang="zh-CN" altLang="en-US" sz="1600" dirty="0"/>
              <a:t>”</a:t>
            </a:r>
            <a:endParaRPr lang="en-US" altLang="zh-CN" sz="1600" dirty="0"/>
          </a:p>
          <a:p>
            <a:pPr lvl="2"/>
            <a:r>
              <a:rPr lang="zh-CN" altLang="en-US" sz="1400" dirty="0"/>
              <a:t>对比：用户态写一个</a:t>
            </a:r>
            <a:r>
              <a:rPr lang="en-US" altLang="zh-CN" sz="1400" dirty="0"/>
              <a:t>Hello World</a:t>
            </a:r>
            <a:r>
              <a:rPr lang="zh-CN" altLang="en-US" sz="1400" dirty="0"/>
              <a:t>和在操作系统内核中输出一个</a:t>
            </a:r>
            <a:r>
              <a:rPr lang="en-US" altLang="zh-CN" sz="1400" dirty="0"/>
              <a:t>Hello World</a:t>
            </a:r>
          </a:p>
          <a:p>
            <a:pPr lvl="2"/>
            <a:endParaRPr lang="en-US" altLang="zh-CN" sz="1400" dirty="0"/>
          </a:p>
          <a:p>
            <a:r>
              <a:rPr lang="zh-CN" altLang="en-US" sz="2000" dirty="0"/>
              <a:t>锻炼系统架构能力</a:t>
            </a:r>
            <a:endParaRPr lang="en-US" altLang="zh-CN" sz="2000" dirty="0"/>
          </a:p>
          <a:p>
            <a:pPr lvl="1"/>
            <a:r>
              <a:rPr lang="zh-CN" altLang="en-US" sz="1600" dirty="0"/>
              <a:t>将复杂问题进行抽象与化简</a:t>
            </a:r>
            <a:endParaRPr lang="en-US" altLang="zh-CN" sz="1600" dirty="0"/>
          </a:p>
          <a:p>
            <a:pPr lvl="1"/>
            <a:r>
              <a:rPr lang="zh-CN" altLang="en-US" sz="1600" dirty="0"/>
              <a:t>计算机科学中</a:t>
            </a:r>
            <a:r>
              <a:rPr lang="en-US" altLang="zh-CN" sz="1600" b="1" dirty="0">
                <a:solidFill>
                  <a:schemeClr val="accent1"/>
                </a:solidFill>
              </a:rPr>
              <a:t>30%</a:t>
            </a:r>
            <a:r>
              <a:rPr lang="zh-CN" altLang="en-US" sz="1600" dirty="0"/>
              <a:t>的原则是从操作系统中来的</a:t>
            </a:r>
            <a:r>
              <a:rPr lang="en-US" altLang="zh-CN" sz="1600" dirty="0"/>
              <a:t> (13/41, http://</a:t>
            </a:r>
            <a:r>
              <a:rPr lang="en-US" altLang="zh-CN" sz="1600" dirty="0" err="1"/>
              <a:t>greatprinciples.org</a:t>
            </a:r>
            <a:r>
              <a:rPr lang="en-US" altLang="zh-CN" sz="1600" dirty="0"/>
              <a:t>)</a:t>
            </a:r>
          </a:p>
        </p:txBody>
      </p:sp>
      <p:sp>
        <p:nvSpPr>
          <p:cNvPr id="4" name="灯片编号占位符 3">
            <a:extLst>
              <a:ext uri="{FF2B5EF4-FFF2-40B4-BE49-F238E27FC236}">
                <a16:creationId xmlns:a16="http://schemas.microsoft.com/office/drawing/2014/main" id="{BA481CB7-1FC7-AC45-8CCC-66B3350D9D38}"/>
              </a:ext>
            </a:extLst>
          </p:cNvPr>
          <p:cNvSpPr>
            <a:spLocks noGrp="1"/>
          </p:cNvSpPr>
          <p:nvPr>
            <p:ph type="sldNum" sz="quarter" idx="12"/>
          </p:nvPr>
        </p:nvSpPr>
        <p:spPr/>
        <p:txBody>
          <a:bodyPr/>
          <a:lstStyle/>
          <a:p>
            <a:fld id="{ADE361C3-C043-4A6E-BDCE-8DA1E7D90A3B}" type="slidenum">
              <a:rPr lang="zh-CN" altLang="en-US" smtClean="0"/>
              <a:t>50</a:t>
            </a:fld>
            <a:endParaRPr lang="zh-CN" altLang="en-US"/>
          </a:p>
        </p:txBody>
      </p:sp>
    </p:spTree>
    <p:extLst>
      <p:ext uri="{BB962C8B-B14F-4D97-AF65-F5344CB8AC3E}">
        <p14:creationId xmlns:p14="http://schemas.microsoft.com/office/powerpoint/2010/main" val="414799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B7212-F12A-D74A-92BD-E30CFBD4760A}"/>
              </a:ext>
            </a:extLst>
          </p:cNvPr>
          <p:cNvSpPr>
            <a:spLocks noGrp="1"/>
          </p:cNvSpPr>
          <p:nvPr>
            <p:ph type="title"/>
          </p:nvPr>
        </p:nvSpPr>
        <p:spPr/>
        <p:txBody>
          <a:bodyPr/>
          <a:lstStyle/>
          <a:p>
            <a:r>
              <a:rPr kumimoji="1" lang="zh-CN" altLang="en-US" dirty="0"/>
              <a:t>操作系统的机遇和挑战</a:t>
            </a:r>
          </a:p>
        </p:txBody>
      </p:sp>
      <p:sp>
        <p:nvSpPr>
          <p:cNvPr id="3" name="内容占位符 2">
            <a:extLst>
              <a:ext uri="{FF2B5EF4-FFF2-40B4-BE49-F238E27FC236}">
                <a16:creationId xmlns:a16="http://schemas.microsoft.com/office/drawing/2014/main" id="{2737D179-7F37-624E-B49F-315DCC657BE1}"/>
              </a:ext>
            </a:extLst>
          </p:cNvPr>
          <p:cNvSpPr>
            <a:spLocks noGrp="1"/>
          </p:cNvSpPr>
          <p:nvPr>
            <p:ph idx="1"/>
          </p:nvPr>
        </p:nvSpPr>
        <p:spPr/>
        <p:txBody>
          <a:bodyPr>
            <a:normAutofit fontScale="92500" lnSpcReduction="10000"/>
          </a:bodyPr>
          <a:lstStyle/>
          <a:p>
            <a:r>
              <a:rPr kumimoji="1" lang="zh-CN" altLang="en-US" sz="2400" dirty="0">
                <a:latin typeface="+mn-lt"/>
              </a:rPr>
              <a:t>新的硬件层出不穷</a:t>
            </a:r>
            <a:endParaRPr kumimoji="1" lang="en-US" altLang="zh-CN" sz="2400" dirty="0">
              <a:latin typeface="+mn-lt"/>
            </a:endParaRPr>
          </a:p>
          <a:p>
            <a:pPr lvl="1"/>
            <a:r>
              <a:rPr kumimoji="1" lang="zh-CN" altLang="en-US" sz="2000" dirty="0">
                <a:latin typeface="+mn-lt"/>
              </a:rPr>
              <a:t>硬件种类越来越多：如自动驾驶、无人机、各种</a:t>
            </a:r>
            <a:r>
              <a:rPr kumimoji="1" lang="en-US" altLang="zh-CN" sz="2000" dirty="0">
                <a:latin typeface="+mn-lt"/>
              </a:rPr>
              <a:t>IoT</a:t>
            </a:r>
            <a:r>
              <a:rPr kumimoji="1" lang="zh-CN" altLang="en-US" sz="2000" dirty="0">
                <a:latin typeface="+mn-lt"/>
              </a:rPr>
              <a:t>设备等</a:t>
            </a:r>
            <a:endParaRPr kumimoji="1" lang="en-US" altLang="zh-CN" sz="2000" dirty="0">
              <a:latin typeface="+mn-lt"/>
            </a:endParaRPr>
          </a:p>
          <a:p>
            <a:pPr lvl="1"/>
            <a:r>
              <a:rPr kumimoji="1" lang="zh-CN" altLang="en-US" sz="2000" dirty="0">
                <a:latin typeface="+mn-lt"/>
              </a:rPr>
              <a:t>硬件互联越来越复杂：如</a:t>
            </a:r>
            <a:r>
              <a:rPr kumimoji="1" lang="en-US" altLang="zh-CN" sz="2000" dirty="0" err="1">
                <a:latin typeface="+mn-lt"/>
              </a:rPr>
              <a:t>AirDrop</a:t>
            </a:r>
            <a:r>
              <a:rPr kumimoji="1" lang="zh-CN" altLang="en-US" sz="2000" dirty="0">
                <a:latin typeface="+mn-lt"/>
              </a:rPr>
              <a:t>、摄像头和驾驶系统等</a:t>
            </a:r>
            <a:endParaRPr kumimoji="1" lang="en-US" altLang="zh-CN" sz="2000" dirty="0">
              <a:latin typeface="+mn-lt"/>
            </a:endParaRPr>
          </a:p>
          <a:p>
            <a:pPr lvl="1"/>
            <a:endParaRPr kumimoji="1" lang="en-US" altLang="zh-CN" sz="2000" dirty="0">
              <a:latin typeface="+mn-lt"/>
            </a:endParaRPr>
          </a:p>
          <a:p>
            <a:r>
              <a:rPr kumimoji="1" lang="zh-CN" altLang="en-US" sz="2400" dirty="0">
                <a:latin typeface="+mn-lt"/>
              </a:rPr>
              <a:t>应用需求日新月异</a:t>
            </a:r>
            <a:endParaRPr kumimoji="1" lang="en-US" altLang="zh-CN" sz="2400" dirty="0">
              <a:latin typeface="+mn-lt"/>
            </a:endParaRPr>
          </a:p>
          <a:p>
            <a:pPr lvl="1"/>
            <a:r>
              <a:rPr kumimoji="1" lang="zh-CN" altLang="en-US" sz="2000" dirty="0">
                <a:latin typeface="+mn-lt"/>
              </a:rPr>
              <a:t>对时延的要求越来越苛刻，如自动驾驶系统</a:t>
            </a:r>
            <a:endParaRPr kumimoji="1" lang="en-US" altLang="zh-CN" sz="2000" dirty="0">
              <a:latin typeface="+mn-lt"/>
            </a:endParaRPr>
          </a:p>
          <a:p>
            <a:pPr lvl="1"/>
            <a:r>
              <a:rPr kumimoji="1" lang="zh-CN" altLang="en-US" sz="2000" dirty="0">
                <a:latin typeface="+mn-lt"/>
              </a:rPr>
              <a:t>对资源利用率要求越来越高，如数据中心混部</a:t>
            </a:r>
            <a:endParaRPr kumimoji="1" lang="en-US" altLang="zh-CN" sz="2000" dirty="0">
              <a:latin typeface="+mn-lt"/>
            </a:endParaRPr>
          </a:p>
          <a:p>
            <a:pPr lvl="1"/>
            <a:endParaRPr kumimoji="1" lang="en-US" altLang="zh-CN" sz="2000" dirty="0">
              <a:latin typeface="+mn-lt"/>
            </a:endParaRPr>
          </a:p>
          <a:p>
            <a:r>
              <a:rPr kumimoji="1" lang="zh-CN" altLang="en-US" sz="2400" dirty="0">
                <a:solidFill>
                  <a:schemeClr val="accent1"/>
                </a:solidFill>
                <a:latin typeface="+mn-lt"/>
              </a:rPr>
              <a:t>新的硬件和应用呼唤新的抽象和管理</a:t>
            </a:r>
            <a:r>
              <a:rPr kumimoji="1" lang="en-US" altLang="zh-CN" sz="2400" dirty="0">
                <a:solidFill>
                  <a:schemeClr val="accent1"/>
                </a:solidFill>
                <a:latin typeface="+mn-lt"/>
              </a:rPr>
              <a:t>——</a:t>
            </a:r>
            <a:r>
              <a:rPr kumimoji="1" lang="zh-CN" altLang="en-US" sz="2400" dirty="0">
                <a:solidFill>
                  <a:schemeClr val="accent1"/>
                </a:solidFill>
                <a:latin typeface="+mn-lt"/>
              </a:rPr>
              <a:t>新的操作系统</a:t>
            </a:r>
            <a:endParaRPr kumimoji="1" lang="en-US" altLang="zh-CN" sz="2400" dirty="0">
              <a:solidFill>
                <a:schemeClr val="accent1"/>
              </a:solidFill>
              <a:latin typeface="+mn-lt"/>
            </a:endParaRPr>
          </a:p>
        </p:txBody>
      </p:sp>
      <p:sp>
        <p:nvSpPr>
          <p:cNvPr id="4" name="灯片编号占位符 3">
            <a:extLst>
              <a:ext uri="{FF2B5EF4-FFF2-40B4-BE49-F238E27FC236}">
                <a16:creationId xmlns:a16="http://schemas.microsoft.com/office/drawing/2014/main" id="{A388E478-06E9-5246-A637-C9DCE4E63FD9}"/>
              </a:ext>
            </a:extLst>
          </p:cNvPr>
          <p:cNvSpPr>
            <a:spLocks noGrp="1"/>
          </p:cNvSpPr>
          <p:nvPr>
            <p:ph type="sldNum" sz="quarter" idx="12"/>
          </p:nvPr>
        </p:nvSpPr>
        <p:spPr/>
        <p:txBody>
          <a:bodyPr/>
          <a:lstStyle/>
          <a:p>
            <a:fld id="{ADE361C3-C043-4A6E-BDCE-8DA1E7D90A3B}" type="slidenum">
              <a:rPr lang="zh-CN" altLang="en-US" smtClean="0"/>
              <a:t>51</a:t>
            </a:fld>
            <a:endParaRPr lang="zh-CN" altLang="en-US"/>
          </a:p>
        </p:txBody>
      </p:sp>
    </p:spTree>
    <p:extLst>
      <p:ext uri="{BB962C8B-B14F-4D97-AF65-F5344CB8AC3E}">
        <p14:creationId xmlns:p14="http://schemas.microsoft.com/office/powerpoint/2010/main" val="1482526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427CE5-1235-404D-8FC6-D7F6B560A12A}"/>
              </a:ext>
            </a:extLst>
          </p:cNvPr>
          <p:cNvSpPr>
            <a:spLocks noGrp="1"/>
          </p:cNvSpPr>
          <p:nvPr>
            <p:ph idx="1"/>
          </p:nvPr>
        </p:nvSpPr>
        <p:spPr>
          <a:xfrm>
            <a:off x="318583" y="1345332"/>
            <a:ext cx="5440607" cy="3572702"/>
          </a:xfrm>
        </p:spPr>
        <p:txBody>
          <a:bodyPr>
            <a:normAutofit fontScale="62500" lnSpcReduction="20000"/>
          </a:bodyPr>
          <a:lstStyle/>
          <a:p>
            <a:r>
              <a:rPr kumimoji="1" lang="zh-CN" altLang="en-US" dirty="0"/>
              <a:t>计算</a:t>
            </a:r>
            <a:r>
              <a:rPr kumimoji="1" lang="en-US" altLang="zh-CN" dirty="0"/>
              <a:t>:</a:t>
            </a:r>
            <a:r>
              <a:rPr kumimoji="1" lang="zh-CN" altLang="en-US" dirty="0"/>
              <a:t> </a:t>
            </a:r>
            <a:r>
              <a:rPr kumimoji="1" lang="zh-CN" altLang="en-US" b="0" dirty="0"/>
              <a:t>从通用计算走向领域计算，各种</a:t>
            </a:r>
            <a:r>
              <a:rPr kumimoji="1" lang="en-US" altLang="zh-CN" b="0" dirty="0" err="1"/>
              <a:t>xPU</a:t>
            </a:r>
            <a:r>
              <a:rPr kumimoji="1" lang="zh-CN" altLang="en-US" b="0" dirty="0"/>
              <a:t>不断繁荣</a:t>
            </a:r>
            <a:endParaRPr kumimoji="1" lang="en-US" altLang="zh-CN" b="0" dirty="0"/>
          </a:p>
          <a:p>
            <a:pPr lvl="1"/>
            <a:r>
              <a:rPr kumimoji="1" lang="en-US" altLang="zh-CN" b="0" dirty="0">
                <a:latin typeface="Microsoft YaHei" panose="020B0503020204020204" pitchFamily="34" charset="-122"/>
                <a:ea typeface="Microsoft YaHei" panose="020B0503020204020204" pitchFamily="34" charset="-122"/>
              </a:rPr>
              <a:t>GPU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TPU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NPU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IPU</a:t>
            </a:r>
            <a:r>
              <a:rPr kumimoji="1" lang="zh-CN" altLang="en-US" b="0" dirty="0">
                <a:latin typeface="Microsoft YaHei" panose="020B0503020204020204" pitchFamily="34" charset="-122"/>
                <a:ea typeface="Microsoft YaHei" panose="020B0503020204020204" pitchFamily="34" charset="-122"/>
              </a:rPr>
              <a:t>等支撑人工智能算力需求</a:t>
            </a:r>
            <a:endParaRPr kumimoji="1" lang="en-US" altLang="zh-CN" b="0" dirty="0">
              <a:latin typeface="Microsoft YaHei" panose="020B0503020204020204" pitchFamily="34" charset="-122"/>
              <a:ea typeface="Microsoft YaHei" panose="020B0503020204020204" pitchFamily="34" charset="-122"/>
            </a:endParaRPr>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dirty="0"/>
              <a:t>存储：</a:t>
            </a:r>
            <a:r>
              <a:rPr kumimoji="1" lang="zh-CN" altLang="en-US" b="0" dirty="0"/>
              <a:t>智能存储，存算一体，非易失内存（</a:t>
            </a:r>
            <a:r>
              <a:rPr kumimoji="1" lang="en-US" altLang="zh-CN" b="0" dirty="0"/>
              <a:t>SCM</a:t>
            </a:r>
            <a:r>
              <a:rPr kumimoji="1" lang="zh-CN" altLang="en-US" b="0" dirty="0"/>
              <a:t>），内存与持久存储走向融合</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数据中心</a:t>
            </a:r>
            <a:r>
              <a:rPr kumimoji="1" lang="zh-CN" altLang="en-US" dirty="0"/>
              <a:t>网络</a:t>
            </a:r>
            <a:r>
              <a:rPr kumimoji="1" lang="zh-CN" altLang="en-US" b="0" dirty="0"/>
              <a:t>：</a:t>
            </a:r>
            <a:r>
              <a:rPr kumimoji="1" lang="en-US" altLang="zh-CN" b="0" dirty="0" err="1"/>
              <a:t>Infiniband</a:t>
            </a:r>
            <a:r>
              <a:rPr kumimoji="1" lang="zh-CN" altLang="en-US" b="0" dirty="0"/>
              <a:t>等网络走向</a:t>
            </a:r>
            <a:r>
              <a:rPr kumimoji="1" lang="zh-CN" altLang="en-US" dirty="0"/>
              <a:t>纳秒级</a:t>
            </a:r>
            <a:r>
              <a:rPr kumimoji="1" lang="zh-CN" altLang="en-US" b="0" dirty="0"/>
              <a:t>时延</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广域</a:t>
            </a:r>
            <a:r>
              <a:rPr kumimoji="1" lang="zh-CN" altLang="en-US" dirty="0"/>
              <a:t>网络</a:t>
            </a:r>
            <a:r>
              <a:rPr kumimoji="1" lang="zh-CN" altLang="en-US" b="0" dirty="0"/>
              <a:t>：</a:t>
            </a:r>
            <a:r>
              <a:rPr kumimoji="1" lang="en-US" altLang="zh-CN" b="0" dirty="0"/>
              <a:t>5G</a:t>
            </a:r>
            <a:r>
              <a:rPr kumimoji="1" lang="zh-CN" altLang="en-US" b="0" dirty="0"/>
              <a:t>大连接、</a:t>
            </a:r>
            <a:r>
              <a:rPr kumimoji="1" lang="zh-CN" altLang="en-US" dirty="0"/>
              <a:t>低时延</a:t>
            </a:r>
            <a:r>
              <a:rPr kumimoji="1" lang="zh-CN" altLang="en-US" b="0" dirty="0"/>
              <a:t>、高可靠使能新型高吞吐、低时延广域计算</a:t>
            </a:r>
            <a:endParaRPr kumimoji="1" lang="en-US" altLang="zh-CN" b="0" dirty="0"/>
          </a:p>
          <a:p>
            <a:pPr marL="0" indent="0">
              <a:buNone/>
            </a:pPr>
            <a:endParaRPr kumimoji="1" lang="en-US" altLang="zh-CN" b="0" dirty="0"/>
          </a:p>
        </p:txBody>
      </p:sp>
      <p:sp>
        <p:nvSpPr>
          <p:cNvPr id="5" name="TextBox 17">
            <a:extLst>
              <a:ext uri="{FF2B5EF4-FFF2-40B4-BE49-F238E27FC236}">
                <a16:creationId xmlns:a16="http://schemas.microsoft.com/office/drawing/2014/main" id="{17202F9B-6A59-D242-AA6E-5595BBA4AF53}"/>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sp>
        <p:nvSpPr>
          <p:cNvPr id="6" name="TextBox 51">
            <a:extLst>
              <a:ext uri="{FF2B5EF4-FFF2-40B4-BE49-F238E27FC236}">
                <a16:creationId xmlns:a16="http://schemas.microsoft.com/office/drawing/2014/main" id="{006D9D63-34B6-F845-A6FC-152240DA46F4}"/>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pic>
        <p:nvPicPr>
          <p:cNvPr id="26" name="图片 25">
            <a:extLst>
              <a:ext uri="{FF2B5EF4-FFF2-40B4-BE49-F238E27FC236}">
                <a16:creationId xmlns:a16="http://schemas.microsoft.com/office/drawing/2014/main" id="{D113018F-5B48-6E49-8AA9-57618839C649}"/>
              </a:ext>
            </a:extLst>
          </p:cNvPr>
          <p:cNvPicPr>
            <a:picLocks noChangeAspect="1"/>
          </p:cNvPicPr>
          <p:nvPr/>
        </p:nvPicPr>
        <p:blipFill>
          <a:blip r:embed="rId2"/>
          <a:stretch>
            <a:fillRect/>
          </a:stretch>
        </p:blipFill>
        <p:spPr>
          <a:xfrm>
            <a:off x="5983518" y="1345332"/>
            <a:ext cx="2703282" cy="3018935"/>
          </a:xfrm>
          <a:prstGeom prst="rect">
            <a:avLst/>
          </a:prstGeom>
        </p:spPr>
      </p:pic>
      <p:sp>
        <p:nvSpPr>
          <p:cNvPr id="8" name="标题 7">
            <a:extLst>
              <a:ext uri="{FF2B5EF4-FFF2-40B4-BE49-F238E27FC236}">
                <a16:creationId xmlns:a16="http://schemas.microsoft.com/office/drawing/2014/main" id="{DDE74CD4-DFD8-124D-8ADC-3FB24F04C831}"/>
              </a:ext>
            </a:extLst>
          </p:cNvPr>
          <p:cNvSpPr>
            <a:spLocks noGrp="1"/>
          </p:cNvSpPr>
          <p:nvPr>
            <p:ph type="title"/>
          </p:nvPr>
        </p:nvSpPr>
        <p:spPr/>
        <p:txBody>
          <a:bodyPr/>
          <a:lstStyle/>
          <a:p>
            <a:r>
              <a:rPr kumimoji="1" lang="zh-CN" altLang="en-US" dirty="0"/>
              <a:t>计算机硬件在新应用需求下迅猛发展</a:t>
            </a:r>
            <a:endParaRPr lang="zh-CN" altLang="en-US" dirty="0"/>
          </a:p>
        </p:txBody>
      </p:sp>
      <p:sp>
        <p:nvSpPr>
          <p:cNvPr id="10" name="矩形 9">
            <a:extLst>
              <a:ext uri="{FF2B5EF4-FFF2-40B4-BE49-F238E27FC236}">
                <a16:creationId xmlns:a16="http://schemas.microsoft.com/office/drawing/2014/main" id="{EAFBF736-8EE8-CF42-B77E-3BD35CCEB753}"/>
              </a:ext>
            </a:extLst>
          </p:cNvPr>
          <p:cNvSpPr/>
          <p:nvPr/>
        </p:nvSpPr>
        <p:spPr bwMode="auto">
          <a:xfrm>
            <a:off x="201393" y="4539352"/>
            <a:ext cx="8741213" cy="900442"/>
          </a:xfrm>
          <a:prstGeom prst="rect">
            <a:avLst/>
          </a:prstGeom>
          <a:noFill/>
          <a:ln w="9525" cap="flat" cmpd="sng" algn="ctr">
            <a:no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algn="ctr" defTabSz="879196">
              <a:defRPr/>
            </a:pPr>
            <a:r>
              <a:rPr kumimoji="1" lang="zh-CN" altLang="en-US" sz="2400" b="1" dirty="0">
                <a:solidFill>
                  <a:schemeClr val="accent1"/>
                </a:solidFill>
                <a:latin typeface="Microsoft YaHei" panose="020B0503020204020204" pitchFamily="34" charset="-122"/>
                <a:ea typeface="Microsoft YaHei" panose="020B0503020204020204" pitchFamily="34" charset="-122"/>
              </a:rPr>
              <a:t>新型硬件的发展，需要新的操作系统抽象与设计来充分释放算力</a:t>
            </a:r>
          </a:p>
        </p:txBody>
      </p:sp>
      <p:sp>
        <p:nvSpPr>
          <p:cNvPr id="11" name="灯片编号占位符 3">
            <a:extLst>
              <a:ext uri="{FF2B5EF4-FFF2-40B4-BE49-F238E27FC236}">
                <a16:creationId xmlns:a16="http://schemas.microsoft.com/office/drawing/2014/main" id="{F59D453A-E7EB-4B45-8430-AE35D581807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52</a:t>
            </a:fld>
            <a:endParaRPr lang="zh-CN" altLang="en-US"/>
          </a:p>
        </p:txBody>
      </p:sp>
    </p:spTree>
    <p:extLst>
      <p:ext uri="{BB962C8B-B14F-4D97-AF65-F5344CB8AC3E}">
        <p14:creationId xmlns:p14="http://schemas.microsoft.com/office/powerpoint/2010/main" val="16498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E93843-A8ED-2143-B460-4A723959DFE0}"/>
              </a:ext>
            </a:extLst>
          </p:cNvPr>
          <p:cNvSpPr>
            <a:spLocks noGrp="1"/>
          </p:cNvSpPr>
          <p:nvPr>
            <p:ph type="title"/>
          </p:nvPr>
        </p:nvSpPr>
        <p:spPr/>
        <p:txBody>
          <a:bodyPr/>
          <a:lstStyle/>
          <a:p>
            <a:r>
              <a:rPr lang="zh-CN" altLang="en-US" dirty="0"/>
              <a:t>课程信息</a:t>
            </a:r>
          </a:p>
        </p:txBody>
      </p:sp>
      <p:sp>
        <p:nvSpPr>
          <p:cNvPr id="6" name="文本占位符 5">
            <a:extLst>
              <a:ext uri="{FF2B5EF4-FFF2-40B4-BE49-F238E27FC236}">
                <a16:creationId xmlns:a16="http://schemas.microsoft.com/office/drawing/2014/main" id="{00FDB46A-BCE0-6445-9423-8183ACB3D34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2F60AD5-0076-224F-A86E-2187E951BA3A}"/>
              </a:ext>
            </a:extLst>
          </p:cNvPr>
          <p:cNvSpPr>
            <a:spLocks noGrp="1"/>
          </p:cNvSpPr>
          <p:nvPr>
            <p:ph type="sldNum" sz="quarter" idx="12"/>
          </p:nvPr>
        </p:nvSpPr>
        <p:spPr/>
        <p:txBody>
          <a:bodyPr/>
          <a:lstStyle/>
          <a:p>
            <a:fld id="{ADE361C3-C043-4A6E-BDCE-8DA1E7D90A3B}" type="slidenum">
              <a:rPr lang="zh-CN" altLang="en-US" smtClean="0"/>
              <a:t>53</a:t>
            </a:fld>
            <a:endParaRPr lang="zh-CN" altLang="en-US"/>
          </a:p>
        </p:txBody>
      </p:sp>
    </p:spTree>
    <p:extLst>
      <p:ext uri="{BB962C8B-B14F-4D97-AF65-F5344CB8AC3E}">
        <p14:creationId xmlns:p14="http://schemas.microsoft.com/office/powerpoint/2010/main" val="3261294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5270D-B90F-3849-B3BB-AF1CF4DC3E7D}"/>
              </a:ext>
            </a:extLst>
          </p:cNvPr>
          <p:cNvSpPr>
            <a:spLocks noGrp="1"/>
          </p:cNvSpPr>
          <p:nvPr>
            <p:ph type="title"/>
          </p:nvPr>
        </p:nvSpPr>
        <p:spPr/>
        <p:txBody>
          <a:bodyPr/>
          <a:lstStyle/>
          <a:p>
            <a:r>
              <a:rPr kumimoji="1" lang="zh-CN" altLang="en-US" dirty="0"/>
              <a:t>从应用的视角看操作系统</a:t>
            </a:r>
          </a:p>
        </p:txBody>
      </p:sp>
      <p:sp>
        <p:nvSpPr>
          <p:cNvPr id="4" name="灯片编号占位符 3">
            <a:extLst>
              <a:ext uri="{FF2B5EF4-FFF2-40B4-BE49-F238E27FC236}">
                <a16:creationId xmlns:a16="http://schemas.microsoft.com/office/drawing/2014/main" id="{AE828391-B279-8E41-A69D-5A4E4B3F5BB5}"/>
              </a:ext>
            </a:extLst>
          </p:cNvPr>
          <p:cNvSpPr>
            <a:spLocks noGrp="1"/>
          </p:cNvSpPr>
          <p:nvPr>
            <p:ph type="sldNum" sz="quarter" idx="12"/>
          </p:nvPr>
        </p:nvSpPr>
        <p:spPr/>
        <p:txBody>
          <a:bodyPr/>
          <a:lstStyle/>
          <a:p>
            <a:fld id="{ADE361C3-C043-4A6E-BDCE-8DA1E7D90A3B}" type="slidenum">
              <a:rPr lang="zh-CN" altLang="en-US" smtClean="0"/>
              <a:t>54</a:t>
            </a:fld>
            <a:endParaRPr lang="zh-CN" altLang="en-US"/>
          </a:p>
        </p:txBody>
      </p:sp>
      <p:sp>
        <p:nvSpPr>
          <p:cNvPr id="5" name="矩形 4">
            <a:extLst>
              <a:ext uri="{FF2B5EF4-FFF2-40B4-BE49-F238E27FC236}">
                <a16:creationId xmlns:a16="http://schemas.microsoft.com/office/drawing/2014/main" id="{1932EF7C-101D-EA4A-9A0E-7A8232419827}"/>
              </a:ext>
            </a:extLst>
          </p:cNvPr>
          <p:cNvSpPr/>
          <p:nvPr/>
        </p:nvSpPr>
        <p:spPr>
          <a:xfrm>
            <a:off x="6627268" y="1473697"/>
            <a:ext cx="1833164" cy="442641"/>
          </a:xfrm>
          <a:prstGeom prst="rect">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4">
                    <a:lumMod val="50000"/>
                  </a:schemeClr>
                </a:solidFill>
              </a:rPr>
              <a:t>应用</a:t>
            </a:r>
          </a:p>
        </p:txBody>
      </p:sp>
      <p:sp>
        <p:nvSpPr>
          <p:cNvPr id="6" name="矩形 5">
            <a:extLst>
              <a:ext uri="{FF2B5EF4-FFF2-40B4-BE49-F238E27FC236}">
                <a16:creationId xmlns:a16="http://schemas.microsoft.com/office/drawing/2014/main" id="{B254A2B2-36E1-F54C-9145-9BB9D5D54073}"/>
              </a:ext>
            </a:extLst>
          </p:cNvPr>
          <p:cNvSpPr/>
          <p:nvPr/>
        </p:nvSpPr>
        <p:spPr>
          <a:xfrm>
            <a:off x="6627268" y="2054938"/>
            <a:ext cx="1833164" cy="442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操作系统</a:t>
            </a:r>
          </a:p>
        </p:txBody>
      </p:sp>
      <p:sp>
        <p:nvSpPr>
          <p:cNvPr id="7" name="矩形 6">
            <a:extLst>
              <a:ext uri="{FF2B5EF4-FFF2-40B4-BE49-F238E27FC236}">
                <a16:creationId xmlns:a16="http://schemas.microsoft.com/office/drawing/2014/main" id="{C53FACE3-83F1-4549-9031-BB0CF1858559}"/>
              </a:ext>
            </a:extLst>
          </p:cNvPr>
          <p:cNvSpPr/>
          <p:nvPr/>
        </p:nvSpPr>
        <p:spPr>
          <a:xfrm>
            <a:off x="6627268" y="2636179"/>
            <a:ext cx="1833164" cy="44264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硬件</a:t>
            </a:r>
          </a:p>
        </p:txBody>
      </p:sp>
      <p:sp>
        <p:nvSpPr>
          <p:cNvPr id="9" name="内容占位符 2">
            <a:extLst>
              <a:ext uri="{FF2B5EF4-FFF2-40B4-BE49-F238E27FC236}">
                <a16:creationId xmlns:a16="http://schemas.microsoft.com/office/drawing/2014/main" id="{EB648DB9-04AF-7B4D-A50C-D5002B6028A5}"/>
              </a:ext>
            </a:extLst>
          </p:cNvPr>
          <p:cNvSpPr>
            <a:spLocks noGrp="1"/>
          </p:cNvSpPr>
          <p:nvPr>
            <p:ph idx="1"/>
          </p:nvPr>
        </p:nvSpPr>
        <p:spPr>
          <a:xfrm>
            <a:off x="457200" y="1333500"/>
            <a:ext cx="8229600" cy="3963461"/>
          </a:xfrm>
        </p:spPr>
        <p:txBody>
          <a:bodyPr>
            <a:normAutofit lnSpcReduction="10000"/>
          </a:bodyPr>
          <a:lstStyle/>
          <a:p>
            <a:r>
              <a:rPr kumimoji="1" lang="zh-CN" altLang="en-US" sz="2000" dirty="0"/>
              <a:t>注意：常见的误解</a:t>
            </a:r>
            <a:endParaRPr kumimoji="1" lang="en-US" altLang="zh-CN" sz="2000" dirty="0"/>
          </a:p>
          <a:p>
            <a:pPr lvl="1"/>
            <a:r>
              <a:rPr kumimoji="1" lang="zh-CN" altLang="en-US" sz="1800" dirty="0"/>
              <a:t>应用只是逻辑上运行在操作系统上层</a:t>
            </a:r>
          </a:p>
          <a:p>
            <a:pPr lvl="1"/>
            <a:r>
              <a:rPr kumimoji="1" lang="zh-CN" altLang="en-US" sz="1800" dirty="0"/>
              <a:t>但并不是“由操作系统来运行应用”</a:t>
            </a:r>
          </a:p>
          <a:p>
            <a:pPr lvl="1"/>
            <a:r>
              <a:rPr kumimoji="1" lang="zh-CN" altLang="en-US" sz="1800" dirty="0"/>
              <a:t>实际上，应用的每一行代码都运行在</a:t>
            </a:r>
            <a:r>
              <a:rPr kumimoji="1" lang="en-US" altLang="zh-CN" sz="1800" dirty="0"/>
              <a:t>CPU</a:t>
            </a:r>
            <a:r>
              <a:rPr kumimoji="1" lang="zh-CN" altLang="en-US" sz="1800" dirty="0"/>
              <a:t>上</a:t>
            </a:r>
            <a:endParaRPr kumimoji="1" lang="en-US" altLang="zh-CN" sz="1800" dirty="0"/>
          </a:p>
          <a:p>
            <a:pPr lvl="1"/>
            <a:r>
              <a:rPr kumimoji="1" lang="zh-CN" altLang="en-US" sz="1800" dirty="0"/>
              <a:t>操作系统的每一行代码，也都运行在</a:t>
            </a:r>
            <a:r>
              <a:rPr kumimoji="1" lang="en-US" altLang="zh-CN" sz="1800" dirty="0"/>
              <a:t>CPU</a:t>
            </a:r>
            <a:r>
              <a:rPr kumimoji="1" lang="zh-CN" altLang="en-US" sz="1800" dirty="0"/>
              <a:t>上</a:t>
            </a:r>
            <a:endParaRPr kumimoji="1" lang="en-US" altLang="zh-CN" sz="1800" dirty="0"/>
          </a:p>
          <a:p>
            <a:r>
              <a:rPr kumimoji="1" lang="zh-CN" altLang="en-US" sz="2000" dirty="0"/>
              <a:t>让一个硬件支持多个应用的三种形式</a:t>
            </a:r>
            <a:endParaRPr kumimoji="1" lang="en-US" altLang="zh-CN" sz="2000" dirty="0"/>
          </a:p>
          <a:p>
            <a:pPr lvl="1"/>
            <a:r>
              <a:rPr kumimoji="1" lang="zh-CN" altLang="en-US" sz="1800" b="1" dirty="0">
                <a:solidFill>
                  <a:schemeClr val="accent1"/>
                </a:solidFill>
              </a:rPr>
              <a:t>直通</a:t>
            </a:r>
            <a:r>
              <a:rPr kumimoji="1" lang="zh-CN" altLang="en-US" sz="1800" dirty="0"/>
              <a:t>：将硬件接口直接暴露给应用</a:t>
            </a:r>
            <a:endParaRPr kumimoji="1" lang="en-US" altLang="zh-CN" sz="1800" dirty="0"/>
          </a:p>
          <a:p>
            <a:pPr lvl="1"/>
            <a:r>
              <a:rPr kumimoji="1" lang="zh-CN" altLang="en-US" sz="1800" b="1" dirty="0">
                <a:solidFill>
                  <a:schemeClr val="accent1"/>
                </a:solidFill>
              </a:rPr>
              <a:t>抽象</a:t>
            </a:r>
            <a:r>
              <a:rPr kumimoji="1" lang="zh-CN" altLang="en-US" sz="1800" dirty="0"/>
              <a:t>：提供的接口与硬件接口不一样，操作系统负责转化</a:t>
            </a:r>
            <a:endParaRPr kumimoji="1" lang="en-US" altLang="zh-CN" sz="1800" dirty="0"/>
          </a:p>
          <a:p>
            <a:pPr lvl="1"/>
            <a:r>
              <a:rPr kumimoji="1" lang="zh-CN" altLang="en-US" sz="1800" b="1" dirty="0">
                <a:solidFill>
                  <a:schemeClr val="accent1"/>
                </a:solidFill>
              </a:rPr>
              <a:t>虚拟化</a:t>
            </a:r>
            <a:r>
              <a:rPr kumimoji="1" lang="zh-CN" altLang="en-US" sz="1800" dirty="0"/>
              <a:t>：向应用提供的接口与硬件原有接口一样，但允许多个应用使用</a:t>
            </a:r>
            <a:endParaRPr kumimoji="1" lang="en-US" altLang="zh-CN" sz="1800" dirty="0"/>
          </a:p>
          <a:p>
            <a:pPr lvl="2"/>
            <a:r>
              <a:rPr kumimoji="1" lang="zh-CN" altLang="en-US" sz="1800" dirty="0"/>
              <a:t>虚拟化可以被认为是一种特殊的抽象</a:t>
            </a:r>
          </a:p>
          <a:p>
            <a:pPr lvl="1"/>
            <a:endParaRPr kumimoji="1" lang="en-US" altLang="zh-CN" sz="1800" dirty="0"/>
          </a:p>
        </p:txBody>
      </p:sp>
      <p:pic>
        <p:nvPicPr>
          <p:cNvPr id="1026" name="Picture 2" descr="打叉】打叉图片_打叉素材下载-稿定素材">
            <a:extLst>
              <a:ext uri="{FF2B5EF4-FFF2-40B4-BE49-F238E27FC236}">
                <a16:creationId xmlns:a16="http://schemas.microsoft.com/office/drawing/2014/main" id="{86C35451-760E-E747-A4B3-70B960BC66DB}"/>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32040" y="2126672"/>
            <a:ext cx="393380" cy="42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840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圆角矩形 82">
            <a:extLst>
              <a:ext uri="{FF2B5EF4-FFF2-40B4-BE49-F238E27FC236}">
                <a16:creationId xmlns:a16="http://schemas.microsoft.com/office/drawing/2014/main" id="{C19EFB7D-C0F6-B74B-965B-898F11FB55E9}"/>
              </a:ext>
            </a:extLst>
          </p:cNvPr>
          <p:cNvSpPr/>
          <p:nvPr/>
        </p:nvSpPr>
        <p:spPr>
          <a:xfrm>
            <a:off x="5013427" y="1946551"/>
            <a:ext cx="1140134" cy="1842076"/>
          </a:xfrm>
          <a:prstGeom prst="roundRect">
            <a:avLst>
              <a:gd name="adj" fmla="val 8201"/>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2" name="圆角矩形 81">
            <a:extLst>
              <a:ext uri="{FF2B5EF4-FFF2-40B4-BE49-F238E27FC236}">
                <a16:creationId xmlns:a16="http://schemas.microsoft.com/office/drawing/2014/main" id="{60F8B06D-4DF9-CF42-B1BD-A1A5FCA7C7D3}"/>
              </a:ext>
            </a:extLst>
          </p:cNvPr>
          <p:cNvSpPr/>
          <p:nvPr/>
        </p:nvSpPr>
        <p:spPr>
          <a:xfrm>
            <a:off x="1132848" y="3692622"/>
            <a:ext cx="7615592" cy="1557816"/>
          </a:xfrm>
          <a:prstGeom prst="roundRect">
            <a:avLst>
              <a:gd name="adj" fmla="val 6604"/>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1" name="圆角矩形 80">
            <a:extLst>
              <a:ext uri="{FF2B5EF4-FFF2-40B4-BE49-F238E27FC236}">
                <a16:creationId xmlns:a16="http://schemas.microsoft.com/office/drawing/2014/main" id="{944175C5-AA37-0E47-A944-5800F7F52363}"/>
              </a:ext>
            </a:extLst>
          </p:cNvPr>
          <p:cNvSpPr/>
          <p:nvPr/>
        </p:nvSpPr>
        <p:spPr>
          <a:xfrm>
            <a:off x="2447637" y="1949784"/>
            <a:ext cx="1140134" cy="1842076"/>
          </a:xfrm>
          <a:prstGeom prst="roundRect">
            <a:avLst>
              <a:gd name="adj" fmla="val 8201"/>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0" name="圆角矩形 79">
            <a:extLst>
              <a:ext uri="{FF2B5EF4-FFF2-40B4-BE49-F238E27FC236}">
                <a16:creationId xmlns:a16="http://schemas.microsoft.com/office/drawing/2014/main" id="{B9955190-332F-9140-8BDE-9023BED9E9A6}"/>
              </a:ext>
            </a:extLst>
          </p:cNvPr>
          <p:cNvSpPr/>
          <p:nvPr/>
        </p:nvSpPr>
        <p:spPr>
          <a:xfrm>
            <a:off x="6296515" y="1946550"/>
            <a:ext cx="2451941" cy="1630821"/>
          </a:xfrm>
          <a:prstGeom prst="roundRect">
            <a:avLst>
              <a:gd name="adj" fmla="val 5520"/>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79" name="圆角矩形 78">
            <a:extLst>
              <a:ext uri="{FF2B5EF4-FFF2-40B4-BE49-F238E27FC236}">
                <a16:creationId xmlns:a16="http://schemas.microsoft.com/office/drawing/2014/main" id="{3EF9EB41-EFBA-344C-A126-CE8A632D3D6E}"/>
              </a:ext>
            </a:extLst>
          </p:cNvPr>
          <p:cNvSpPr/>
          <p:nvPr/>
        </p:nvSpPr>
        <p:spPr>
          <a:xfrm>
            <a:off x="3702146" y="1955563"/>
            <a:ext cx="1254147" cy="1621808"/>
          </a:xfrm>
          <a:prstGeom prst="roundRect">
            <a:avLst>
              <a:gd name="adj" fmla="val 8201"/>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78" name="圆角矩形 77">
            <a:extLst>
              <a:ext uri="{FF2B5EF4-FFF2-40B4-BE49-F238E27FC236}">
                <a16:creationId xmlns:a16="http://schemas.microsoft.com/office/drawing/2014/main" id="{AA6B878D-D01D-9C43-B298-28247C3C9673}"/>
              </a:ext>
            </a:extLst>
          </p:cNvPr>
          <p:cNvSpPr/>
          <p:nvPr/>
        </p:nvSpPr>
        <p:spPr>
          <a:xfrm>
            <a:off x="1132847" y="1941913"/>
            <a:ext cx="1254147" cy="1635458"/>
          </a:xfrm>
          <a:prstGeom prst="roundRect">
            <a:avLst>
              <a:gd name="adj" fmla="val 7062"/>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4" name="灯片编号占位符 3">
            <a:extLst>
              <a:ext uri="{FF2B5EF4-FFF2-40B4-BE49-F238E27FC236}">
                <a16:creationId xmlns:a16="http://schemas.microsoft.com/office/drawing/2014/main" id="{C92E8262-A1E0-674F-97B8-2614AD5C0A45}"/>
              </a:ext>
            </a:extLst>
          </p:cNvPr>
          <p:cNvSpPr>
            <a:spLocks noGrp="1"/>
          </p:cNvSpPr>
          <p:nvPr>
            <p:ph type="sldNum" sz="quarter" idx="12"/>
          </p:nvPr>
        </p:nvSpPr>
        <p:spPr/>
        <p:txBody>
          <a:bodyPr/>
          <a:lstStyle/>
          <a:p>
            <a:fld id="{ADE361C3-C043-4A6E-BDCE-8DA1E7D90A3B}" type="slidenum">
              <a:rPr lang="zh-CN" altLang="en-US" smtClean="0"/>
              <a:t>55</a:t>
            </a:fld>
            <a:endParaRPr lang="zh-CN" altLang="en-US"/>
          </a:p>
        </p:txBody>
      </p:sp>
      <p:sp>
        <p:nvSpPr>
          <p:cNvPr id="5" name="圆角矩形 4">
            <a:extLst>
              <a:ext uri="{FF2B5EF4-FFF2-40B4-BE49-F238E27FC236}">
                <a16:creationId xmlns:a16="http://schemas.microsoft.com/office/drawing/2014/main" id="{FBA577FE-5606-BC46-AA76-6018336716D1}"/>
              </a:ext>
            </a:extLst>
          </p:cNvPr>
          <p:cNvSpPr/>
          <p:nvPr/>
        </p:nvSpPr>
        <p:spPr>
          <a:xfrm>
            <a:off x="1259632" y="2423619"/>
            <a:ext cx="995541"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6" name="剪去对角的矩形 5">
            <a:extLst>
              <a:ext uri="{FF2B5EF4-FFF2-40B4-BE49-F238E27FC236}">
                <a16:creationId xmlns:a16="http://schemas.microsoft.com/office/drawing/2014/main" id="{35DEDE9C-712B-8449-B289-9A40D6BF5740}"/>
              </a:ext>
            </a:extLst>
          </p:cNvPr>
          <p:cNvSpPr/>
          <p:nvPr/>
        </p:nvSpPr>
        <p:spPr>
          <a:xfrm>
            <a:off x="1259632" y="3772595"/>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系统 </a:t>
            </a:r>
            <a:r>
              <a:rPr kumimoji="1" lang="en-US" altLang="zh-CN" sz="1000" dirty="0"/>
              <a:t>ISA</a:t>
            </a:r>
            <a:endParaRPr kumimoji="1" lang="zh-CN" altLang="en-US" sz="1000" dirty="0"/>
          </a:p>
        </p:txBody>
      </p:sp>
      <p:sp>
        <p:nvSpPr>
          <p:cNvPr id="8" name="剪去对角的矩形 7">
            <a:extLst>
              <a:ext uri="{FF2B5EF4-FFF2-40B4-BE49-F238E27FC236}">
                <a16:creationId xmlns:a16="http://schemas.microsoft.com/office/drawing/2014/main" id="{E38292A3-0D0C-EC4D-BC04-C1B8AE1E2004}"/>
              </a:ext>
            </a:extLst>
          </p:cNvPr>
          <p:cNvSpPr/>
          <p:nvPr/>
        </p:nvSpPr>
        <p:spPr>
          <a:xfrm>
            <a:off x="2520651" y="3778210"/>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用户 </a:t>
            </a:r>
            <a:r>
              <a:rPr kumimoji="1" lang="en-US" altLang="zh-CN" sz="1000" dirty="0"/>
              <a:t>ISA</a:t>
            </a:r>
            <a:endParaRPr kumimoji="1" lang="zh-CN" altLang="en-US" sz="1000" dirty="0"/>
          </a:p>
        </p:txBody>
      </p:sp>
      <p:sp>
        <p:nvSpPr>
          <p:cNvPr id="9" name="圆角矩形 8">
            <a:extLst>
              <a:ext uri="{FF2B5EF4-FFF2-40B4-BE49-F238E27FC236}">
                <a16:creationId xmlns:a16="http://schemas.microsoft.com/office/drawing/2014/main" id="{580FC55E-961F-2643-812E-7F19A7580B24}"/>
              </a:ext>
            </a:extLst>
          </p:cNvPr>
          <p:cNvSpPr/>
          <p:nvPr/>
        </p:nvSpPr>
        <p:spPr>
          <a:xfrm>
            <a:off x="3825850" y="2423619"/>
            <a:ext cx="995541"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10" name="剪去对角的矩形 9">
            <a:extLst>
              <a:ext uri="{FF2B5EF4-FFF2-40B4-BE49-F238E27FC236}">
                <a16:creationId xmlns:a16="http://schemas.microsoft.com/office/drawing/2014/main" id="{58CEBB97-A341-5B4C-A6D8-FC99F91CD335}"/>
              </a:ext>
            </a:extLst>
          </p:cNvPr>
          <p:cNvSpPr/>
          <p:nvPr/>
        </p:nvSpPr>
        <p:spPr>
          <a:xfrm>
            <a:off x="3825850" y="3772595"/>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寄存器 </a:t>
            </a:r>
            <a:r>
              <a:rPr kumimoji="1" lang="en-US" altLang="zh-CN" sz="1000" dirty="0"/>
              <a:t>/</a:t>
            </a:r>
            <a:r>
              <a:rPr kumimoji="1" lang="zh-CN" altLang="en-US" sz="1000" dirty="0"/>
              <a:t> 页表</a:t>
            </a:r>
          </a:p>
        </p:txBody>
      </p:sp>
      <p:sp>
        <p:nvSpPr>
          <p:cNvPr id="11" name="圆角矩形 10">
            <a:extLst>
              <a:ext uri="{FF2B5EF4-FFF2-40B4-BE49-F238E27FC236}">
                <a16:creationId xmlns:a16="http://schemas.microsoft.com/office/drawing/2014/main" id="{33235A5F-6024-EB4A-B8D2-9FBDE94F6BB8}"/>
              </a:ext>
            </a:extLst>
          </p:cNvPr>
          <p:cNvSpPr/>
          <p:nvPr/>
        </p:nvSpPr>
        <p:spPr>
          <a:xfrm>
            <a:off x="5086869" y="2423619"/>
            <a:ext cx="995541" cy="663694"/>
          </a:xfrm>
          <a:prstGeom prst="roundRect">
            <a:avLst>
              <a:gd name="adj" fmla="val 8201"/>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t>MMU</a:t>
            </a:r>
            <a:r>
              <a:rPr kumimoji="1" lang="zh-CN" altLang="en-US" sz="900" dirty="0"/>
              <a:t>（虚拟化）</a:t>
            </a:r>
          </a:p>
        </p:txBody>
      </p:sp>
      <p:sp>
        <p:nvSpPr>
          <p:cNvPr id="12" name="剪去对角的矩形 11">
            <a:extLst>
              <a:ext uri="{FF2B5EF4-FFF2-40B4-BE49-F238E27FC236}">
                <a16:creationId xmlns:a16="http://schemas.microsoft.com/office/drawing/2014/main" id="{1EDC4DEC-92AF-024D-8DA9-12A8F5CC2329}"/>
              </a:ext>
            </a:extLst>
          </p:cNvPr>
          <p:cNvSpPr/>
          <p:nvPr/>
        </p:nvSpPr>
        <p:spPr>
          <a:xfrm>
            <a:off x="5086869" y="3772595"/>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访存 </a:t>
            </a:r>
            <a:r>
              <a:rPr kumimoji="1" lang="en-US" altLang="zh-CN" sz="1000" dirty="0"/>
              <a:t>ISA</a:t>
            </a:r>
            <a:endParaRPr kumimoji="1" lang="zh-CN" altLang="en-US" sz="1000" dirty="0"/>
          </a:p>
        </p:txBody>
      </p:sp>
      <p:sp>
        <p:nvSpPr>
          <p:cNvPr id="13" name="圆角矩形 12">
            <a:extLst>
              <a:ext uri="{FF2B5EF4-FFF2-40B4-BE49-F238E27FC236}">
                <a16:creationId xmlns:a16="http://schemas.microsoft.com/office/drawing/2014/main" id="{74C4B4D4-963D-F944-A73D-A57A165912DD}"/>
              </a:ext>
            </a:extLst>
          </p:cNvPr>
          <p:cNvSpPr/>
          <p:nvPr/>
        </p:nvSpPr>
        <p:spPr>
          <a:xfrm>
            <a:off x="6387701" y="2423619"/>
            <a:ext cx="2256560"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14" name="剪去对角的矩形 13">
            <a:extLst>
              <a:ext uri="{FF2B5EF4-FFF2-40B4-BE49-F238E27FC236}">
                <a16:creationId xmlns:a16="http://schemas.microsoft.com/office/drawing/2014/main" id="{3915CEE2-7430-684B-91F1-A5CCAFDB014B}"/>
              </a:ext>
            </a:extLst>
          </p:cNvPr>
          <p:cNvSpPr/>
          <p:nvPr/>
        </p:nvSpPr>
        <p:spPr>
          <a:xfrm>
            <a:off x="6387701" y="3772595"/>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寄存器</a:t>
            </a:r>
          </a:p>
        </p:txBody>
      </p:sp>
      <p:sp>
        <p:nvSpPr>
          <p:cNvPr id="16" name="剪去对角的矩形 15">
            <a:extLst>
              <a:ext uri="{FF2B5EF4-FFF2-40B4-BE49-F238E27FC236}">
                <a16:creationId xmlns:a16="http://schemas.microsoft.com/office/drawing/2014/main" id="{5BBAEF58-5591-494B-BEDB-BCB01B60D489}"/>
              </a:ext>
            </a:extLst>
          </p:cNvPr>
          <p:cNvSpPr/>
          <p:nvPr/>
        </p:nvSpPr>
        <p:spPr>
          <a:xfrm>
            <a:off x="7648720" y="3772595"/>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中断</a:t>
            </a:r>
          </a:p>
        </p:txBody>
      </p:sp>
      <p:sp>
        <p:nvSpPr>
          <p:cNvPr id="17" name="圆角矩形 16">
            <a:extLst>
              <a:ext uri="{FF2B5EF4-FFF2-40B4-BE49-F238E27FC236}">
                <a16:creationId xmlns:a16="http://schemas.microsoft.com/office/drawing/2014/main" id="{821F4601-716A-F74B-A620-D0E3B95C2B5E}"/>
              </a:ext>
            </a:extLst>
          </p:cNvPr>
          <p:cNvSpPr/>
          <p:nvPr/>
        </p:nvSpPr>
        <p:spPr>
          <a:xfrm>
            <a:off x="1259631" y="4202817"/>
            <a:ext cx="7384609"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CPU</a:t>
            </a:r>
            <a:endParaRPr kumimoji="1" lang="zh-CN" altLang="en-US" sz="1000" dirty="0"/>
          </a:p>
        </p:txBody>
      </p:sp>
      <p:sp>
        <p:nvSpPr>
          <p:cNvPr id="18" name="圆角矩形 17">
            <a:extLst>
              <a:ext uri="{FF2B5EF4-FFF2-40B4-BE49-F238E27FC236}">
                <a16:creationId xmlns:a16="http://schemas.microsoft.com/office/drawing/2014/main" id="{DD6929C4-2706-084B-90BA-2A6FB181E869}"/>
              </a:ext>
            </a:extLst>
          </p:cNvPr>
          <p:cNvSpPr/>
          <p:nvPr/>
        </p:nvSpPr>
        <p:spPr>
          <a:xfrm>
            <a:off x="3825850" y="4805843"/>
            <a:ext cx="2256560"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物理内存</a:t>
            </a:r>
          </a:p>
        </p:txBody>
      </p:sp>
      <p:sp>
        <p:nvSpPr>
          <p:cNvPr id="20" name="圆角矩形 19">
            <a:extLst>
              <a:ext uri="{FF2B5EF4-FFF2-40B4-BE49-F238E27FC236}">
                <a16:creationId xmlns:a16="http://schemas.microsoft.com/office/drawing/2014/main" id="{158B5694-99DA-CB44-BCBE-B367E1A00318}"/>
              </a:ext>
            </a:extLst>
          </p:cNvPr>
          <p:cNvSpPr/>
          <p:nvPr/>
        </p:nvSpPr>
        <p:spPr>
          <a:xfrm>
            <a:off x="6387701" y="4805842"/>
            <a:ext cx="2256560"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设备（存储、网络、键盘、显卡</a:t>
            </a:r>
            <a:r>
              <a:rPr kumimoji="1" lang="en-US" altLang="zh-CN" sz="1000" dirty="0"/>
              <a:t>…</a:t>
            </a:r>
            <a:r>
              <a:rPr kumimoji="1" lang="zh-CN" altLang="en-US" sz="1000" dirty="0"/>
              <a:t>）</a:t>
            </a:r>
          </a:p>
        </p:txBody>
      </p:sp>
      <p:sp>
        <p:nvSpPr>
          <p:cNvPr id="21" name="剪去对角的矩形 20">
            <a:extLst>
              <a:ext uri="{FF2B5EF4-FFF2-40B4-BE49-F238E27FC236}">
                <a16:creationId xmlns:a16="http://schemas.microsoft.com/office/drawing/2014/main" id="{56149957-AE5F-9347-AF22-E31B1B96CACD}"/>
              </a:ext>
            </a:extLst>
          </p:cNvPr>
          <p:cNvSpPr/>
          <p:nvPr/>
        </p:nvSpPr>
        <p:spPr>
          <a:xfrm>
            <a:off x="1259632" y="2036026"/>
            <a:ext cx="995541"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进程 </a:t>
            </a:r>
            <a:r>
              <a:rPr kumimoji="1" lang="en-US" altLang="zh-CN" sz="1000" dirty="0"/>
              <a:t>/</a:t>
            </a:r>
            <a:r>
              <a:rPr kumimoji="1" lang="zh-CN" altLang="en-US" sz="1000" dirty="0"/>
              <a:t> 线程</a:t>
            </a:r>
          </a:p>
        </p:txBody>
      </p:sp>
      <p:sp>
        <p:nvSpPr>
          <p:cNvPr id="22" name="剪去对角的矩形 21">
            <a:extLst>
              <a:ext uri="{FF2B5EF4-FFF2-40B4-BE49-F238E27FC236}">
                <a16:creationId xmlns:a16="http://schemas.microsoft.com/office/drawing/2014/main" id="{60110D20-81B2-8040-9901-7D3CA50253BC}"/>
              </a:ext>
            </a:extLst>
          </p:cNvPr>
          <p:cNvSpPr/>
          <p:nvPr/>
        </p:nvSpPr>
        <p:spPr>
          <a:xfrm>
            <a:off x="2520651" y="2041641"/>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用户 </a:t>
            </a:r>
            <a:r>
              <a:rPr kumimoji="1" lang="en-US" altLang="zh-CN" sz="1000" dirty="0"/>
              <a:t>ISA</a:t>
            </a:r>
            <a:endParaRPr kumimoji="1" lang="zh-CN" altLang="en-US" sz="1000" dirty="0"/>
          </a:p>
        </p:txBody>
      </p:sp>
      <p:sp>
        <p:nvSpPr>
          <p:cNvPr id="23" name="剪去对角的矩形 22">
            <a:extLst>
              <a:ext uri="{FF2B5EF4-FFF2-40B4-BE49-F238E27FC236}">
                <a16:creationId xmlns:a16="http://schemas.microsoft.com/office/drawing/2014/main" id="{66079E40-A9D0-5342-B4C5-C28DE292AE46}"/>
              </a:ext>
            </a:extLst>
          </p:cNvPr>
          <p:cNvSpPr/>
          <p:nvPr/>
        </p:nvSpPr>
        <p:spPr>
          <a:xfrm>
            <a:off x="3825850" y="2036026"/>
            <a:ext cx="995541"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地址映射</a:t>
            </a:r>
          </a:p>
        </p:txBody>
      </p:sp>
      <p:sp>
        <p:nvSpPr>
          <p:cNvPr id="24" name="剪去对角的矩形 23">
            <a:extLst>
              <a:ext uri="{FF2B5EF4-FFF2-40B4-BE49-F238E27FC236}">
                <a16:creationId xmlns:a16="http://schemas.microsoft.com/office/drawing/2014/main" id="{DF4EE80D-8895-8F45-9BB1-F75E6F34270F}"/>
              </a:ext>
            </a:extLst>
          </p:cNvPr>
          <p:cNvSpPr/>
          <p:nvPr/>
        </p:nvSpPr>
        <p:spPr>
          <a:xfrm>
            <a:off x="5086869" y="2036026"/>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访存 </a:t>
            </a:r>
            <a:r>
              <a:rPr kumimoji="1" lang="en-US" altLang="zh-CN" sz="1000" dirty="0"/>
              <a:t>ISA</a:t>
            </a:r>
            <a:endParaRPr kumimoji="1" lang="zh-CN" altLang="en-US" sz="1000" dirty="0"/>
          </a:p>
        </p:txBody>
      </p:sp>
      <p:sp>
        <p:nvSpPr>
          <p:cNvPr id="25" name="剪去对角的矩形 24">
            <a:extLst>
              <a:ext uri="{FF2B5EF4-FFF2-40B4-BE49-F238E27FC236}">
                <a16:creationId xmlns:a16="http://schemas.microsoft.com/office/drawing/2014/main" id="{8D7A99CB-F8F2-4D41-8EB2-11A86F0B53CE}"/>
              </a:ext>
            </a:extLst>
          </p:cNvPr>
          <p:cNvSpPr/>
          <p:nvPr/>
        </p:nvSpPr>
        <p:spPr>
          <a:xfrm>
            <a:off x="6387701" y="2036026"/>
            <a:ext cx="2256560"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文件</a:t>
            </a:r>
          </a:p>
        </p:txBody>
      </p:sp>
      <p:cxnSp>
        <p:nvCxnSpPr>
          <p:cNvPr id="28" name="直线箭头连接符 27">
            <a:extLst>
              <a:ext uri="{FF2B5EF4-FFF2-40B4-BE49-F238E27FC236}">
                <a16:creationId xmlns:a16="http://schemas.microsoft.com/office/drawing/2014/main" id="{1F842B54-FB62-4645-B06F-4953C04F7A50}"/>
              </a:ext>
            </a:extLst>
          </p:cNvPr>
          <p:cNvCxnSpPr>
            <a:cxnSpLocks/>
            <a:endCxn id="22" idx="1"/>
          </p:cNvCxnSpPr>
          <p:nvPr/>
        </p:nvCxnSpPr>
        <p:spPr>
          <a:xfrm flipV="1">
            <a:off x="3018421" y="2298999"/>
            <a:ext cx="1" cy="1397242"/>
          </a:xfrm>
          <a:prstGeom prst="straightConnector1">
            <a:avLst/>
          </a:prstGeom>
          <a:ln>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CB77E7A1-AE74-FB46-B27F-A045B86E2294}"/>
              </a:ext>
            </a:extLst>
          </p:cNvPr>
          <p:cNvSpPr/>
          <p:nvPr/>
        </p:nvSpPr>
        <p:spPr>
          <a:xfrm>
            <a:off x="2669607" y="2636121"/>
            <a:ext cx="697627" cy="246221"/>
          </a:xfrm>
          <a:prstGeom prst="rect">
            <a:avLst/>
          </a:prstGeom>
          <a:solidFill>
            <a:schemeClr val="accent3">
              <a:lumMod val="20000"/>
              <a:lumOff val="80000"/>
            </a:schemeClr>
          </a:solidFill>
        </p:spPr>
        <p:txBody>
          <a:bodyPr wrap="none">
            <a:spAutoFit/>
          </a:bodyPr>
          <a:lstStyle/>
          <a:p>
            <a:pPr algn="ctr"/>
            <a:r>
              <a:rPr kumimoji="1" lang="zh-CN" altLang="en-US" sz="1000" dirty="0">
                <a:solidFill>
                  <a:schemeClr val="accent3"/>
                </a:solidFill>
              </a:rPr>
              <a:t>（直通）</a:t>
            </a:r>
            <a:endParaRPr lang="zh-CN" altLang="en-US" sz="1000" dirty="0">
              <a:solidFill>
                <a:schemeClr val="accent3"/>
              </a:solidFill>
            </a:endParaRPr>
          </a:p>
        </p:txBody>
      </p:sp>
      <p:sp>
        <p:nvSpPr>
          <p:cNvPr id="42" name="圆角矩形 41">
            <a:extLst>
              <a:ext uri="{FF2B5EF4-FFF2-40B4-BE49-F238E27FC236}">
                <a16:creationId xmlns:a16="http://schemas.microsoft.com/office/drawing/2014/main" id="{502AC026-7BB4-144E-9E54-7B2F7126C8A0}"/>
              </a:ext>
            </a:extLst>
          </p:cNvPr>
          <p:cNvSpPr/>
          <p:nvPr/>
        </p:nvSpPr>
        <p:spPr>
          <a:xfrm>
            <a:off x="1132847" y="800104"/>
            <a:ext cx="7615592" cy="968945"/>
          </a:xfrm>
          <a:prstGeom prst="roundRect">
            <a:avLst>
              <a:gd name="adj" fmla="val 7009"/>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CN" altLang="en-US" sz="1200" dirty="0">
              <a:solidFill>
                <a:schemeClr val="tx1"/>
              </a:solidFill>
            </a:endParaRPr>
          </a:p>
        </p:txBody>
      </p:sp>
      <p:cxnSp>
        <p:nvCxnSpPr>
          <p:cNvPr id="43" name="直线箭头连接符 42">
            <a:extLst>
              <a:ext uri="{FF2B5EF4-FFF2-40B4-BE49-F238E27FC236}">
                <a16:creationId xmlns:a16="http://schemas.microsoft.com/office/drawing/2014/main" id="{788A9251-399C-5240-8E9C-6320454AA772}"/>
              </a:ext>
            </a:extLst>
          </p:cNvPr>
          <p:cNvCxnSpPr>
            <a:cxnSpLocks/>
          </p:cNvCxnSpPr>
          <p:nvPr/>
        </p:nvCxnSpPr>
        <p:spPr>
          <a:xfrm>
            <a:off x="1757403" y="1163475"/>
            <a:ext cx="0"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6CCD3435-A306-7840-B144-D92C642905C7}"/>
              </a:ext>
            </a:extLst>
          </p:cNvPr>
          <p:cNvSpPr txBox="1"/>
          <p:nvPr/>
        </p:nvSpPr>
        <p:spPr>
          <a:xfrm>
            <a:off x="1723659" y="1067598"/>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fork()</a:t>
            </a:r>
          </a:p>
          <a:p>
            <a:pPr>
              <a:lnSpc>
                <a:spcPct val="130000"/>
              </a:lnSpc>
            </a:pPr>
            <a:r>
              <a:rPr kumimoji="1" lang="en-US" altLang="zh-CN" sz="900" dirty="0">
                <a:solidFill>
                  <a:schemeClr val="accent1"/>
                </a:solidFill>
              </a:rPr>
              <a:t>signal()</a:t>
            </a:r>
          </a:p>
          <a:p>
            <a:pPr>
              <a:lnSpc>
                <a:spcPct val="130000"/>
              </a:lnSpc>
            </a:pPr>
            <a:r>
              <a:rPr kumimoji="1" lang="en-US" altLang="zh-CN" sz="900" dirty="0">
                <a:solidFill>
                  <a:schemeClr val="accent1"/>
                </a:solidFill>
              </a:rPr>
              <a:t>waitpid()</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cxnSp>
        <p:nvCxnSpPr>
          <p:cNvPr id="45" name="直线箭头连接符 44">
            <a:extLst>
              <a:ext uri="{FF2B5EF4-FFF2-40B4-BE49-F238E27FC236}">
                <a16:creationId xmlns:a16="http://schemas.microsoft.com/office/drawing/2014/main" id="{783513D1-78C3-B641-AE09-6D0434C71EB5}"/>
              </a:ext>
            </a:extLst>
          </p:cNvPr>
          <p:cNvCxnSpPr>
            <a:cxnSpLocks/>
          </p:cNvCxnSpPr>
          <p:nvPr/>
        </p:nvCxnSpPr>
        <p:spPr>
          <a:xfrm>
            <a:off x="3018421" y="1163475"/>
            <a:ext cx="1" cy="7977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F5E5CCF1-60ED-444F-B27D-B5CAA98BD6E6}"/>
              </a:ext>
            </a:extLst>
          </p:cNvPr>
          <p:cNvSpPr txBox="1"/>
          <p:nvPr/>
        </p:nvSpPr>
        <p:spPr>
          <a:xfrm>
            <a:off x="2987824" y="1067598"/>
            <a:ext cx="501751" cy="613694"/>
          </a:xfrm>
          <a:prstGeom prst="rect">
            <a:avLst/>
          </a:prstGeom>
          <a:noFill/>
        </p:spPr>
        <p:txBody>
          <a:bodyPr wrap="square" rtlCol="0">
            <a:spAutoFit/>
          </a:bodyPr>
          <a:lstStyle/>
          <a:p>
            <a:pPr>
              <a:lnSpc>
                <a:spcPct val="130000"/>
              </a:lnSpc>
            </a:pPr>
            <a:r>
              <a:rPr kumimoji="1" lang="en-US" altLang="zh-CN" sz="900" dirty="0">
                <a:solidFill>
                  <a:schemeClr val="accent3"/>
                </a:solidFill>
              </a:rPr>
              <a:t>add</a:t>
            </a:r>
          </a:p>
          <a:p>
            <a:pPr>
              <a:lnSpc>
                <a:spcPct val="130000"/>
              </a:lnSpc>
            </a:pPr>
            <a:r>
              <a:rPr kumimoji="1" lang="en-US" altLang="zh-CN" sz="900" dirty="0">
                <a:solidFill>
                  <a:schemeClr val="accent3"/>
                </a:solidFill>
              </a:rPr>
              <a:t>mov</a:t>
            </a:r>
          </a:p>
          <a:p>
            <a:pPr>
              <a:lnSpc>
                <a:spcPct val="130000"/>
              </a:lnSpc>
            </a:pPr>
            <a:r>
              <a:rPr kumimoji="1" lang="en-US" altLang="zh-CN" sz="900" dirty="0">
                <a:solidFill>
                  <a:schemeClr val="accent3"/>
                </a:solidFill>
              </a:rPr>
              <a:t>bl</a:t>
            </a:r>
            <a:r>
              <a:rPr kumimoji="1" lang="zh-CN" altLang="en-US" sz="900" dirty="0">
                <a:solidFill>
                  <a:schemeClr val="accent3"/>
                </a:solidFill>
              </a:rPr>
              <a:t> </a:t>
            </a:r>
            <a:r>
              <a:rPr kumimoji="1" lang="en-US" altLang="zh-CN" sz="900" dirty="0">
                <a:solidFill>
                  <a:schemeClr val="accent3"/>
                </a:solidFill>
              </a:rPr>
              <a:t>…</a:t>
            </a:r>
            <a:endParaRPr kumimoji="1" lang="zh-CN" altLang="en-US" sz="900" dirty="0">
              <a:solidFill>
                <a:schemeClr val="accent3"/>
              </a:solidFill>
            </a:endParaRPr>
          </a:p>
        </p:txBody>
      </p:sp>
      <p:cxnSp>
        <p:nvCxnSpPr>
          <p:cNvPr id="47" name="直线箭头连接符 46">
            <a:extLst>
              <a:ext uri="{FF2B5EF4-FFF2-40B4-BE49-F238E27FC236}">
                <a16:creationId xmlns:a16="http://schemas.microsoft.com/office/drawing/2014/main" id="{F75FC769-B2CA-704C-BED2-D411985E9BAF}"/>
              </a:ext>
            </a:extLst>
          </p:cNvPr>
          <p:cNvCxnSpPr>
            <a:cxnSpLocks/>
          </p:cNvCxnSpPr>
          <p:nvPr/>
        </p:nvCxnSpPr>
        <p:spPr>
          <a:xfrm>
            <a:off x="4323618" y="1166315"/>
            <a:ext cx="1" cy="7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F646C6-6CC4-C64D-BDA2-D0BAD54373FF}"/>
              </a:ext>
            </a:extLst>
          </p:cNvPr>
          <p:cNvSpPr txBox="1"/>
          <p:nvPr/>
        </p:nvSpPr>
        <p:spPr>
          <a:xfrm>
            <a:off x="4290413" y="1073975"/>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mmap()</a:t>
            </a:r>
          </a:p>
          <a:p>
            <a:pPr>
              <a:lnSpc>
                <a:spcPct val="130000"/>
              </a:lnSpc>
            </a:pPr>
            <a:r>
              <a:rPr kumimoji="1" lang="en-US" altLang="zh-CN" sz="900" dirty="0">
                <a:solidFill>
                  <a:schemeClr val="accent1"/>
                </a:solidFill>
              </a:rPr>
              <a:t>mprotect()</a:t>
            </a:r>
          </a:p>
          <a:p>
            <a:pPr>
              <a:lnSpc>
                <a:spcPct val="130000"/>
              </a:lnSpc>
            </a:pPr>
            <a:r>
              <a:rPr kumimoji="1" lang="en-US" altLang="zh-CN" sz="900" dirty="0">
                <a:solidFill>
                  <a:schemeClr val="accent1"/>
                </a:solidFill>
              </a:rPr>
              <a:t>shmat()</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cxnSp>
        <p:nvCxnSpPr>
          <p:cNvPr id="49" name="直线箭头连接符 48">
            <a:extLst>
              <a:ext uri="{FF2B5EF4-FFF2-40B4-BE49-F238E27FC236}">
                <a16:creationId xmlns:a16="http://schemas.microsoft.com/office/drawing/2014/main" id="{BC91FD13-314C-0649-A066-A4AEDE42D8B0}"/>
              </a:ext>
            </a:extLst>
          </p:cNvPr>
          <p:cNvCxnSpPr>
            <a:cxnSpLocks/>
          </p:cNvCxnSpPr>
          <p:nvPr/>
        </p:nvCxnSpPr>
        <p:spPr>
          <a:xfrm>
            <a:off x="5584634" y="1158494"/>
            <a:ext cx="1" cy="7977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69DCC0A2-473F-4042-9166-7F8D0C159BF9}"/>
              </a:ext>
            </a:extLst>
          </p:cNvPr>
          <p:cNvCxnSpPr>
            <a:cxnSpLocks/>
          </p:cNvCxnSpPr>
          <p:nvPr/>
        </p:nvCxnSpPr>
        <p:spPr>
          <a:xfrm>
            <a:off x="7534095" y="1159938"/>
            <a:ext cx="1" cy="7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2ED6566-DB22-F241-84E8-713A9AB6A444}"/>
              </a:ext>
            </a:extLst>
          </p:cNvPr>
          <p:cNvSpPr txBox="1"/>
          <p:nvPr/>
        </p:nvSpPr>
        <p:spPr>
          <a:xfrm>
            <a:off x="7500890" y="1067598"/>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open()</a:t>
            </a:r>
          </a:p>
          <a:p>
            <a:pPr>
              <a:lnSpc>
                <a:spcPct val="130000"/>
              </a:lnSpc>
            </a:pPr>
            <a:r>
              <a:rPr kumimoji="1" lang="en-US" altLang="zh-CN" sz="900" dirty="0">
                <a:solidFill>
                  <a:schemeClr val="accent1"/>
                </a:solidFill>
              </a:rPr>
              <a:t>write()</a:t>
            </a:r>
          </a:p>
          <a:p>
            <a:pPr>
              <a:lnSpc>
                <a:spcPct val="130000"/>
              </a:lnSpc>
            </a:pPr>
            <a:r>
              <a:rPr kumimoji="1" lang="en-US" altLang="zh-CN" sz="900" dirty="0">
                <a:solidFill>
                  <a:schemeClr val="accent1"/>
                </a:solidFill>
              </a:rPr>
              <a:t>ioctl()</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sp>
        <p:nvSpPr>
          <p:cNvPr id="59" name="文本框 58">
            <a:extLst>
              <a:ext uri="{FF2B5EF4-FFF2-40B4-BE49-F238E27FC236}">
                <a16:creationId xmlns:a16="http://schemas.microsoft.com/office/drawing/2014/main" id="{E5E9BFA1-1DF3-474D-823B-69C06ABFA22E}"/>
              </a:ext>
            </a:extLst>
          </p:cNvPr>
          <p:cNvSpPr txBox="1"/>
          <p:nvPr/>
        </p:nvSpPr>
        <p:spPr>
          <a:xfrm>
            <a:off x="5548412" y="1072973"/>
            <a:ext cx="1008112" cy="433645"/>
          </a:xfrm>
          <a:prstGeom prst="rect">
            <a:avLst/>
          </a:prstGeom>
          <a:noFill/>
        </p:spPr>
        <p:txBody>
          <a:bodyPr wrap="square" rtlCol="0">
            <a:spAutoFit/>
          </a:bodyPr>
          <a:lstStyle/>
          <a:p>
            <a:pPr>
              <a:lnSpc>
                <a:spcPct val="130000"/>
              </a:lnSpc>
            </a:pPr>
            <a:r>
              <a:rPr kumimoji="1" lang="en-US" altLang="zh-CN" sz="900" dirty="0">
                <a:solidFill>
                  <a:schemeClr val="accent3"/>
                </a:solidFill>
              </a:rPr>
              <a:t>load</a:t>
            </a:r>
          </a:p>
          <a:p>
            <a:pPr>
              <a:lnSpc>
                <a:spcPct val="130000"/>
              </a:lnSpc>
            </a:pPr>
            <a:r>
              <a:rPr kumimoji="1" lang="en-US" altLang="zh-CN" sz="900" dirty="0">
                <a:solidFill>
                  <a:schemeClr val="accent3"/>
                </a:solidFill>
              </a:rPr>
              <a:t>store</a:t>
            </a:r>
            <a:endParaRPr kumimoji="1" lang="zh-CN" altLang="en-US" sz="900" dirty="0">
              <a:solidFill>
                <a:schemeClr val="accent3"/>
              </a:solidFill>
            </a:endParaRPr>
          </a:p>
        </p:txBody>
      </p:sp>
      <p:sp>
        <p:nvSpPr>
          <p:cNvPr id="61" name="文本框 60">
            <a:extLst>
              <a:ext uri="{FF2B5EF4-FFF2-40B4-BE49-F238E27FC236}">
                <a16:creationId xmlns:a16="http://schemas.microsoft.com/office/drawing/2014/main" id="{A98DA758-D1F5-F949-B92D-ED7646B287BD}"/>
              </a:ext>
            </a:extLst>
          </p:cNvPr>
          <p:cNvSpPr txBox="1"/>
          <p:nvPr/>
        </p:nvSpPr>
        <p:spPr>
          <a:xfrm>
            <a:off x="5541967" y="3119398"/>
            <a:ext cx="1008112" cy="433645"/>
          </a:xfrm>
          <a:prstGeom prst="rect">
            <a:avLst/>
          </a:prstGeom>
          <a:noFill/>
        </p:spPr>
        <p:txBody>
          <a:bodyPr wrap="square" rtlCol="0">
            <a:spAutoFit/>
          </a:bodyPr>
          <a:lstStyle/>
          <a:p>
            <a:pPr>
              <a:lnSpc>
                <a:spcPct val="130000"/>
              </a:lnSpc>
            </a:pPr>
            <a:r>
              <a:rPr kumimoji="1" lang="en-US" altLang="zh-CN" sz="900" dirty="0">
                <a:solidFill>
                  <a:schemeClr val="accent3"/>
                </a:solidFill>
              </a:rPr>
              <a:t>load</a:t>
            </a:r>
          </a:p>
          <a:p>
            <a:pPr>
              <a:lnSpc>
                <a:spcPct val="130000"/>
              </a:lnSpc>
            </a:pPr>
            <a:r>
              <a:rPr kumimoji="1" lang="en-US" altLang="zh-CN" sz="900" dirty="0">
                <a:solidFill>
                  <a:schemeClr val="accent3"/>
                </a:solidFill>
              </a:rPr>
              <a:t>store</a:t>
            </a:r>
            <a:endParaRPr kumimoji="1" lang="zh-CN" altLang="en-US" sz="900" dirty="0">
              <a:solidFill>
                <a:schemeClr val="accent3"/>
              </a:solidFill>
            </a:endParaRPr>
          </a:p>
        </p:txBody>
      </p:sp>
      <p:cxnSp>
        <p:nvCxnSpPr>
          <p:cNvPr id="62" name="直线箭头连接符 61">
            <a:extLst>
              <a:ext uri="{FF2B5EF4-FFF2-40B4-BE49-F238E27FC236}">
                <a16:creationId xmlns:a16="http://schemas.microsoft.com/office/drawing/2014/main" id="{75140F35-8C9D-6E48-BEB3-C675BF06B1A7}"/>
              </a:ext>
            </a:extLst>
          </p:cNvPr>
          <p:cNvCxnSpPr>
            <a:cxnSpLocks/>
          </p:cNvCxnSpPr>
          <p:nvPr/>
        </p:nvCxnSpPr>
        <p:spPr>
          <a:xfrm>
            <a:off x="1757403" y="3087313"/>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A3750736-512C-CA42-AFF9-339F11D66BA3}"/>
              </a:ext>
            </a:extLst>
          </p:cNvPr>
          <p:cNvSpPr txBox="1"/>
          <p:nvPr/>
        </p:nvSpPr>
        <p:spPr>
          <a:xfrm>
            <a:off x="1705850" y="3116622"/>
            <a:ext cx="1082033" cy="434606"/>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a:p>
            <a:pPr>
              <a:lnSpc>
                <a:spcPct val="130000"/>
              </a:lnSpc>
            </a:pPr>
            <a:r>
              <a:rPr kumimoji="1" lang="zh-CN" altLang="en-US" sz="900" dirty="0">
                <a:solidFill>
                  <a:schemeClr val="accent3"/>
                </a:solidFill>
              </a:rPr>
              <a:t>特权指令</a:t>
            </a:r>
            <a:endParaRPr kumimoji="1" lang="en-US" altLang="zh-CN" sz="900" dirty="0">
              <a:solidFill>
                <a:schemeClr val="accent3"/>
              </a:solidFill>
            </a:endParaRPr>
          </a:p>
        </p:txBody>
      </p:sp>
      <p:cxnSp>
        <p:nvCxnSpPr>
          <p:cNvPr id="64" name="直线箭头连接符 63">
            <a:extLst>
              <a:ext uri="{FF2B5EF4-FFF2-40B4-BE49-F238E27FC236}">
                <a16:creationId xmlns:a16="http://schemas.microsoft.com/office/drawing/2014/main" id="{F45DC56B-CCB2-FA45-A9D9-0B1B84A37D29}"/>
              </a:ext>
            </a:extLst>
          </p:cNvPr>
          <p:cNvCxnSpPr>
            <a:cxnSpLocks/>
          </p:cNvCxnSpPr>
          <p:nvPr/>
        </p:nvCxnSpPr>
        <p:spPr>
          <a:xfrm>
            <a:off x="4293530" y="3087313"/>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80B8366-2AD7-C646-B3C5-63B87207E0E8}"/>
              </a:ext>
            </a:extLst>
          </p:cNvPr>
          <p:cNvSpPr txBox="1"/>
          <p:nvPr/>
        </p:nvSpPr>
        <p:spPr>
          <a:xfrm>
            <a:off x="4228256" y="3117644"/>
            <a:ext cx="1042891" cy="434606"/>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a:p>
            <a:pPr>
              <a:lnSpc>
                <a:spcPct val="130000"/>
              </a:lnSpc>
            </a:pPr>
            <a:r>
              <a:rPr kumimoji="1" lang="zh-CN" altLang="en-US" sz="900" dirty="0">
                <a:solidFill>
                  <a:schemeClr val="accent3"/>
                </a:solidFill>
              </a:rPr>
              <a:t>修改页表</a:t>
            </a:r>
            <a:endParaRPr kumimoji="1" lang="en-US" altLang="zh-CN" sz="900" dirty="0">
              <a:solidFill>
                <a:schemeClr val="accent3"/>
              </a:solidFill>
            </a:endParaRPr>
          </a:p>
        </p:txBody>
      </p:sp>
      <p:cxnSp>
        <p:nvCxnSpPr>
          <p:cNvPr id="66" name="直线箭头连接符 65">
            <a:extLst>
              <a:ext uri="{FF2B5EF4-FFF2-40B4-BE49-F238E27FC236}">
                <a16:creationId xmlns:a16="http://schemas.microsoft.com/office/drawing/2014/main" id="{6B8DAEEC-206A-2E4B-9207-EC4B83B3B492}"/>
              </a:ext>
            </a:extLst>
          </p:cNvPr>
          <p:cNvCxnSpPr>
            <a:cxnSpLocks/>
          </p:cNvCxnSpPr>
          <p:nvPr/>
        </p:nvCxnSpPr>
        <p:spPr>
          <a:xfrm>
            <a:off x="6881956" y="3087313"/>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B8DC9537-2F89-084F-ACA1-901F2846D5A4}"/>
              </a:ext>
            </a:extLst>
          </p:cNvPr>
          <p:cNvSpPr txBox="1"/>
          <p:nvPr/>
        </p:nvSpPr>
        <p:spPr>
          <a:xfrm>
            <a:off x="6844061" y="3157488"/>
            <a:ext cx="788251" cy="254557"/>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p:txBody>
      </p:sp>
      <p:cxnSp>
        <p:nvCxnSpPr>
          <p:cNvPr id="68" name="直线箭头连接符 67">
            <a:extLst>
              <a:ext uri="{FF2B5EF4-FFF2-40B4-BE49-F238E27FC236}">
                <a16:creationId xmlns:a16="http://schemas.microsoft.com/office/drawing/2014/main" id="{4B39E0E3-9938-4044-A925-85E3B459AD35}"/>
              </a:ext>
            </a:extLst>
          </p:cNvPr>
          <p:cNvCxnSpPr>
            <a:cxnSpLocks/>
          </p:cNvCxnSpPr>
          <p:nvPr/>
        </p:nvCxnSpPr>
        <p:spPr>
          <a:xfrm>
            <a:off x="8138287" y="3087313"/>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8CF72A4C-5CE2-2340-89CC-90DA19C24CC7}"/>
              </a:ext>
            </a:extLst>
          </p:cNvPr>
          <p:cNvSpPr txBox="1"/>
          <p:nvPr/>
        </p:nvSpPr>
        <p:spPr>
          <a:xfrm>
            <a:off x="8100392" y="3157488"/>
            <a:ext cx="685956" cy="254557"/>
          </a:xfrm>
          <a:prstGeom prst="rect">
            <a:avLst/>
          </a:prstGeom>
          <a:noFill/>
        </p:spPr>
        <p:txBody>
          <a:bodyPr wrap="square" rtlCol="0">
            <a:spAutoFit/>
          </a:bodyPr>
          <a:lstStyle/>
          <a:p>
            <a:pPr>
              <a:lnSpc>
                <a:spcPct val="130000"/>
              </a:lnSpc>
            </a:pPr>
            <a:r>
              <a:rPr kumimoji="1" lang="zh-CN" altLang="en-US" sz="900" dirty="0">
                <a:solidFill>
                  <a:schemeClr val="accent3"/>
                </a:solidFill>
              </a:rPr>
              <a:t>中断处理</a:t>
            </a:r>
            <a:endParaRPr kumimoji="1" lang="en-US" altLang="zh-CN" sz="900" dirty="0">
              <a:solidFill>
                <a:schemeClr val="accent3"/>
              </a:solidFill>
            </a:endParaRPr>
          </a:p>
        </p:txBody>
      </p:sp>
      <p:cxnSp>
        <p:nvCxnSpPr>
          <p:cNvPr id="70" name="直线箭头连接符 69">
            <a:extLst>
              <a:ext uri="{FF2B5EF4-FFF2-40B4-BE49-F238E27FC236}">
                <a16:creationId xmlns:a16="http://schemas.microsoft.com/office/drawing/2014/main" id="{F0A7559F-2CE0-EB41-88A0-DFC87FD70866}"/>
              </a:ext>
            </a:extLst>
          </p:cNvPr>
          <p:cNvCxnSpPr>
            <a:cxnSpLocks/>
          </p:cNvCxnSpPr>
          <p:nvPr/>
        </p:nvCxnSpPr>
        <p:spPr>
          <a:xfrm flipV="1">
            <a:off x="5584640" y="3087313"/>
            <a:ext cx="0" cy="608928"/>
          </a:xfrm>
          <a:prstGeom prst="straightConnector1">
            <a:avLst/>
          </a:prstGeom>
          <a:ln>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D2BBC3BB-5BEC-8141-A49B-FD2A017D54CB}"/>
              </a:ext>
            </a:extLst>
          </p:cNvPr>
          <p:cNvSpPr txBox="1"/>
          <p:nvPr/>
        </p:nvSpPr>
        <p:spPr>
          <a:xfrm>
            <a:off x="2987824" y="2946572"/>
            <a:ext cx="501751" cy="613694"/>
          </a:xfrm>
          <a:prstGeom prst="rect">
            <a:avLst/>
          </a:prstGeom>
          <a:noFill/>
        </p:spPr>
        <p:txBody>
          <a:bodyPr wrap="square" rtlCol="0">
            <a:spAutoFit/>
          </a:bodyPr>
          <a:lstStyle/>
          <a:p>
            <a:pPr>
              <a:lnSpc>
                <a:spcPct val="130000"/>
              </a:lnSpc>
            </a:pPr>
            <a:r>
              <a:rPr kumimoji="1" lang="en-US" altLang="zh-CN" sz="900" dirty="0">
                <a:solidFill>
                  <a:schemeClr val="accent3"/>
                </a:solidFill>
              </a:rPr>
              <a:t>add</a:t>
            </a:r>
          </a:p>
          <a:p>
            <a:pPr>
              <a:lnSpc>
                <a:spcPct val="130000"/>
              </a:lnSpc>
            </a:pPr>
            <a:r>
              <a:rPr kumimoji="1" lang="en-US" altLang="zh-CN" sz="900" dirty="0">
                <a:solidFill>
                  <a:schemeClr val="accent3"/>
                </a:solidFill>
              </a:rPr>
              <a:t>mov</a:t>
            </a:r>
          </a:p>
          <a:p>
            <a:pPr>
              <a:lnSpc>
                <a:spcPct val="130000"/>
              </a:lnSpc>
            </a:pPr>
            <a:r>
              <a:rPr kumimoji="1" lang="en-US" altLang="zh-CN" sz="900" dirty="0">
                <a:solidFill>
                  <a:schemeClr val="accent3"/>
                </a:solidFill>
              </a:rPr>
              <a:t>bl</a:t>
            </a:r>
            <a:r>
              <a:rPr kumimoji="1" lang="zh-CN" altLang="en-US" sz="900" dirty="0">
                <a:solidFill>
                  <a:schemeClr val="accent3"/>
                </a:solidFill>
              </a:rPr>
              <a:t> </a:t>
            </a:r>
            <a:r>
              <a:rPr kumimoji="1" lang="en-US" altLang="zh-CN" sz="900" dirty="0">
                <a:solidFill>
                  <a:schemeClr val="accent3"/>
                </a:solidFill>
              </a:rPr>
              <a:t>…</a:t>
            </a:r>
            <a:endParaRPr kumimoji="1" lang="zh-CN" altLang="en-US" sz="900" dirty="0">
              <a:solidFill>
                <a:schemeClr val="accent3"/>
              </a:solidFill>
            </a:endParaRPr>
          </a:p>
        </p:txBody>
      </p:sp>
      <p:sp>
        <p:nvSpPr>
          <p:cNvPr id="72" name="矩形 71">
            <a:extLst>
              <a:ext uri="{FF2B5EF4-FFF2-40B4-BE49-F238E27FC236}">
                <a16:creationId xmlns:a16="http://schemas.microsoft.com/office/drawing/2014/main" id="{BFEE0E10-605A-F14E-8008-CA830BB6846C}"/>
              </a:ext>
            </a:extLst>
          </p:cNvPr>
          <p:cNvSpPr/>
          <p:nvPr/>
        </p:nvSpPr>
        <p:spPr>
          <a:xfrm>
            <a:off x="42710" y="2036026"/>
            <a:ext cx="1082348" cy="246221"/>
          </a:xfrm>
          <a:prstGeom prst="rect">
            <a:avLst/>
          </a:prstGeom>
          <a:noFill/>
        </p:spPr>
        <p:txBody>
          <a:bodyPr wrap="none">
            <a:spAutoFit/>
          </a:bodyPr>
          <a:lstStyle/>
          <a:p>
            <a:pPr algn="ctr"/>
            <a:r>
              <a:rPr kumimoji="1" lang="zh-CN" altLang="en-US" sz="1000" b="1" dirty="0">
                <a:solidFill>
                  <a:schemeClr val="accent4">
                    <a:lumMod val="50000"/>
                  </a:schemeClr>
                </a:solidFill>
              </a:rPr>
              <a:t>应用看到的接口</a:t>
            </a:r>
          </a:p>
        </p:txBody>
      </p:sp>
      <p:sp>
        <p:nvSpPr>
          <p:cNvPr id="73" name="矩形 72">
            <a:extLst>
              <a:ext uri="{FF2B5EF4-FFF2-40B4-BE49-F238E27FC236}">
                <a16:creationId xmlns:a16="http://schemas.microsoft.com/office/drawing/2014/main" id="{1FA7858C-C156-8146-98BA-040F45DFC25D}"/>
              </a:ext>
            </a:extLst>
          </p:cNvPr>
          <p:cNvSpPr/>
          <p:nvPr/>
        </p:nvSpPr>
        <p:spPr>
          <a:xfrm>
            <a:off x="35496" y="3778163"/>
            <a:ext cx="1096775" cy="246221"/>
          </a:xfrm>
          <a:prstGeom prst="rect">
            <a:avLst/>
          </a:prstGeom>
          <a:noFill/>
        </p:spPr>
        <p:txBody>
          <a:bodyPr wrap="none">
            <a:spAutoFit/>
          </a:bodyPr>
          <a:lstStyle/>
          <a:p>
            <a:pPr algn="ctr"/>
            <a:r>
              <a:rPr kumimoji="1" lang="en-US" altLang="zh-CN" sz="1000" b="1" dirty="0">
                <a:solidFill>
                  <a:schemeClr val="accent3"/>
                </a:solidFill>
              </a:rPr>
              <a:t>CPU</a:t>
            </a:r>
            <a:r>
              <a:rPr kumimoji="1" lang="zh-CN" altLang="en-US" sz="1000" b="1" dirty="0">
                <a:solidFill>
                  <a:schemeClr val="accent3"/>
                </a:solidFill>
              </a:rPr>
              <a:t>提供的接口</a:t>
            </a:r>
          </a:p>
        </p:txBody>
      </p:sp>
      <p:cxnSp>
        <p:nvCxnSpPr>
          <p:cNvPr id="30" name="直线连接符 29">
            <a:extLst>
              <a:ext uri="{FF2B5EF4-FFF2-40B4-BE49-F238E27FC236}">
                <a16:creationId xmlns:a16="http://schemas.microsoft.com/office/drawing/2014/main" id="{5E6936FC-9667-D844-B9BC-69215EA3E276}"/>
              </a:ext>
            </a:extLst>
          </p:cNvPr>
          <p:cNvCxnSpPr>
            <a:cxnSpLocks/>
          </p:cNvCxnSpPr>
          <p:nvPr/>
        </p:nvCxnSpPr>
        <p:spPr>
          <a:xfrm>
            <a:off x="3635896" y="498856"/>
            <a:ext cx="0" cy="4950932"/>
          </a:xfrm>
          <a:prstGeom prst="line">
            <a:avLst/>
          </a:prstGeom>
          <a:ln>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67438450-B562-A34D-9491-33B9C04BD500}"/>
              </a:ext>
            </a:extLst>
          </p:cNvPr>
          <p:cNvCxnSpPr>
            <a:cxnSpLocks/>
          </p:cNvCxnSpPr>
          <p:nvPr/>
        </p:nvCxnSpPr>
        <p:spPr>
          <a:xfrm>
            <a:off x="6228184" y="498856"/>
            <a:ext cx="0" cy="4887734"/>
          </a:xfrm>
          <a:prstGeom prst="line">
            <a:avLst/>
          </a:prstGeom>
          <a:ln>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CE41B84-5DE9-D14A-A722-F297876990E2}"/>
              </a:ext>
            </a:extLst>
          </p:cNvPr>
          <p:cNvSpPr/>
          <p:nvPr/>
        </p:nvSpPr>
        <p:spPr>
          <a:xfrm>
            <a:off x="1977411" y="498857"/>
            <a:ext cx="968535" cy="246221"/>
          </a:xfrm>
          <a:prstGeom prst="rect">
            <a:avLst/>
          </a:prstGeom>
        </p:spPr>
        <p:txBody>
          <a:bodyPr wrap="none">
            <a:spAutoFit/>
          </a:bodyPr>
          <a:lstStyle/>
          <a:p>
            <a:r>
              <a:rPr kumimoji="1" lang="zh-CN" altLang="en-US" sz="1000" b="1" dirty="0">
                <a:solidFill>
                  <a:schemeClr val="tx1">
                    <a:lumMod val="65000"/>
                    <a:lumOff val="35000"/>
                  </a:schemeClr>
                </a:solidFill>
              </a:rPr>
              <a:t>使用</a:t>
            </a:r>
            <a:r>
              <a:rPr kumimoji="1" lang="en-US" altLang="zh-CN" sz="1000" b="1" dirty="0">
                <a:solidFill>
                  <a:schemeClr val="tx1">
                    <a:lumMod val="65000"/>
                    <a:lumOff val="35000"/>
                  </a:schemeClr>
                </a:solidFill>
              </a:rPr>
              <a:t>CPU</a:t>
            </a:r>
            <a:r>
              <a:rPr kumimoji="1" lang="zh-CN" altLang="en-US" sz="1000" b="1" dirty="0">
                <a:solidFill>
                  <a:schemeClr val="tx1">
                    <a:lumMod val="65000"/>
                    <a:lumOff val="35000"/>
                  </a:schemeClr>
                </a:solidFill>
              </a:rPr>
              <a:t>资源</a:t>
            </a:r>
            <a:endParaRPr lang="zh-CN" altLang="en-US" sz="1000" b="1" dirty="0">
              <a:solidFill>
                <a:schemeClr val="tx1">
                  <a:lumMod val="65000"/>
                  <a:lumOff val="35000"/>
                </a:schemeClr>
              </a:solidFill>
            </a:endParaRPr>
          </a:p>
        </p:txBody>
      </p:sp>
      <p:sp>
        <p:nvSpPr>
          <p:cNvPr id="75" name="矩形 74">
            <a:extLst>
              <a:ext uri="{FF2B5EF4-FFF2-40B4-BE49-F238E27FC236}">
                <a16:creationId xmlns:a16="http://schemas.microsoft.com/office/drawing/2014/main" id="{1CBC5DE4-A01C-3E48-B9F4-9A912846A12E}"/>
              </a:ext>
            </a:extLst>
          </p:cNvPr>
          <p:cNvSpPr/>
          <p:nvPr/>
        </p:nvSpPr>
        <p:spPr>
          <a:xfrm>
            <a:off x="4483777" y="498856"/>
            <a:ext cx="954107" cy="246221"/>
          </a:xfrm>
          <a:prstGeom prst="rect">
            <a:avLst/>
          </a:prstGeom>
        </p:spPr>
        <p:txBody>
          <a:bodyPr wrap="none">
            <a:spAutoFit/>
          </a:bodyPr>
          <a:lstStyle/>
          <a:p>
            <a:r>
              <a:rPr kumimoji="1" lang="zh-CN" altLang="en-US" sz="1000" b="1" dirty="0">
                <a:solidFill>
                  <a:schemeClr val="tx1">
                    <a:lumMod val="65000"/>
                    <a:lumOff val="35000"/>
                  </a:schemeClr>
                </a:solidFill>
              </a:rPr>
              <a:t>使用内存资源</a:t>
            </a:r>
            <a:endParaRPr lang="zh-CN" altLang="en-US" sz="1000" b="1" dirty="0">
              <a:solidFill>
                <a:schemeClr val="tx1">
                  <a:lumMod val="65000"/>
                  <a:lumOff val="35000"/>
                </a:schemeClr>
              </a:solidFill>
            </a:endParaRPr>
          </a:p>
        </p:txBody>
      </p:sp>
      <p:sp>
        <p:nvSpPr>
          <p:cNvPr id="76" name="矩形 75">
            <a:extLst>
              <a:ext uri="{FF2B5EF4-FFF2-40B4-BE49-F238E27FC236}">
                <a16:creationId xmlns:a16="http://schemas.microsoft.com/office/drawing/2014/main" id="{00539622-682F-9D42-AA1A-22BE4947771E}"/>
              </a:ext>
            </a:extLst>
          </p:cNvPr>
          <p:cNvSpPr/>
          <p:nvPr/>
        </p:nvSpPr>
        <p:spPr>
          <a:xfrm>
            <a:off x="7018485" y="498856"/>
            <a:ext cx="954107" cy="246221"/>
          </a:xfrm>
          <a:prstGeom prst="rect">
            <a:avLst/>
          </a:prstGeom>
        </p:spPr>
        <p:txBody>
          <a:bodyPr wrap="none">
            <a:spAutoFit/>
          </a:bodyPr>
          <a:lstStyle/>
          <a:p>
            <a:r>
              <a:rPr kumimoji="1" lang="zh-CN" altLang="en-US" sz="1000" b="1" dirty="0">
                <a:solidFill>
                  <a:schemeClr val="tx1">
                    <a:lumMod val="65000"/>
                    <a:lumOff val="35000"/>
                  </a:schemeClr>
                </a:solidFill>
              </a:rPr>
              <a:t>使用设备资源</a:t>
            </a:r>
            <a:endParaRPr lang="zh-CN" altLang="en-US" sz="1000" b="1" dirty="0">
              <a:solidFill>
                <a:schemeClr val="tx1">
                  <a:lumMod val="65000"/>
                  <a:lumOff val="35000"/>
                </a:schemeClr>
              </a:solidFill>
            </a:endParaRPr>
          </a:p>
        </p:txBody>
      </p:sp>
      <p:sp>
        <p:nvSpPr>
          <p:cNvPr id="77" name="矩形 76">
            <a:extLst>
              <a:ext uri="{FF2B5EF4-FFF2-40B4-BE49-F238E27FC236}">
                <a16:creationId xmlns:a16="http://schemas.microsoft.com/office/drawing/2014/main" id="{0B68395E-A6B8-9D49-A9AE-57D277EFF0A4}"/>
              </a:ext>
            </a:extLst>
          </p:cNvPr>
          <p:cNvSpPr/>
          <p:nvPr/>
        </p:nvSpPr>
        <p:spPr>
          <a:xfrm>
            <a:off x="4603125" y="829061"/>
            <a:ext cx="697627" cy="246221"/>
          </a:xfrm>
          <a:prstGeom prst="rect">
            <a:avLst/>
          </a:prstGeom>
        </p:spPr>
        <p:txBody>
          <a:bodyPr wrap="none">
            <a:spAutoFit/>
          </a:bodyPr>
          <a:lstStyle/>
          <a:p>
            <a:pPr algn="ctr"/>
            <a:r>
              <a:rPr kumimoji="1" lang="zh-CN" altLang="en-US" sz="1000" dirty="0">
                <a:solidFill>
                  <a:schemeClr val="accent4">
                    <a:lumMod val="50000"/>
                  </a:schemeClr>
                </a:solidFill>
              </a:rPr>
              <a:t>应用程序</a:t>
            </a:r>
          </a:p>
        </p:txBody>
      </p:sp>
      <p:cxnSp>
        <p:nvCxnSpPr>
          <p:cNvPr id="53" name="直线箭头连接符 52">
            <a:extLst>
              <a:ext uri="{FF2B5EF4-FFF2-40B4-BE49-F238E27FC236}">
                <a16:creationId xmlns:a16="http://schemas.microsoft.com/office/drawing/2014/main" id="{92DAC5EC-8033-984D-9E68-98ACCDC9873A}"/>
              </a:ext>
            </a:extLst>
          </p:cNvPr>
          <p:cNvCxnSpPr>
            <a:cxnSpLocks/>
            <a:stCxn id="17" idx="2"/>
            <a:endCxn id="18" idx="0"/>
          </p:cNvCxnSpPr>
          <p:nvPr/>
        </p:nvCxnSpPr>
        <p:spPr>
          <a:xfrm>
            <a:off x="4951936" y="4569028"/>
            <a:ext cx="2194" cy="23681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3F82871D-00F2-AD49-9A42-5A0D8B1968A2}"/>
              </a:ext>
            </a:extLst>
          </p:cNvPr>
          <p:cNvCxnSpPr>
            <a:cxnSpLocks/>
            <a:endCxn id="20" idx="0"/>
          </p:cNvCxnSpPr>
          <p:nvPr/>
        </p:nvCxnSpPr>
        <p:spPr>
          <a:xfrm flipH="1">
            <a:off x="7515981" y="4563125"/>
            <a:ext cx="1" cy="24271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B23A369B-9FA8-7C48-900A-4C16ADE03E50}"/>
              </a:ext>
            </a:extLst>
          </p:cNvPr>
          <p:cNvSpPr/>
          <p:nvPr/>
        </p:nvSpPr>
        <p:spPr>
          <a:xfrm>
            <a:off x="62280" y="2540211"/>
            <a:ext cx="825867" cy="872803"/>
          </a:xfrm>
          <a:prstGeom prst="rect">
            <a:avLst/>
          </a:prstGeom>
        </p:spPr>
        <p:txBody>
          <a:bodyPr wrap="none">
            <a:spAutoFit/>
          </a:bodyPr>
          <a:lstStyle/>
          <a:p>
            <a:pPr>
              <a:lnSpc>
                <a:spcPct val="130000"/>
              </a:lnSpc>
            </a:pPr>
            <a:r>
              <a:rPr kumimoji="1" lang="zh-CN" altLang="en-US" sz="1000" b="1" dirty="0">
                <a:solidFill>
                  <a:schemeClr val="tx1">
                    <a:lumMod val="65000"/>
                    <a:lumOff val="35000"/>
                  </a:schemeClr>
                </a:solidFill>
              </a:rPr>
              <a:t>三种方式：</a:t>
            </a:r>
            <a:endParaRPr kumimoji="1" lang="en-US" altLang="zh-CN" sz="1000" b="1"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直通</a:t>
            </a:r>
            <a:endParaRPr kumimoji="1" lang="en-US" altLang="zh-CN" sz="1000"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抽象</a:t>
            </a:r>
            <a:endParaRPr kumimoji="1" lang="en-US" altLang="zh-CN" sz="1000"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虚拟化</a:t>
            </a:r>
            <a:endParaRPr lang="zh-CN" altLang="en-US" sz="1000" dirty="0">
              <a:solidFill>
                <a:schemeClr val="tx1">
                  <a:lumMod val="65000"/>
                  <a:lumOff val="35000"/>
                </a:schemeClr>
              </a:solidFill>
            </a:endParaRPr>
          </a:p>
        </p:txBody>
      </p:sp>
      <p:sp>
        <p:nvSpPr>
          <p:cNvPr id="85" name="圆角矩形 84">
            <a:extLst>
              <a:ext uri="{FF2B5EF4-FFF2-40B4-BE49-F238E27FC236}">
                <a16:creationId xmlns:a16="http://schemas.microsoft.com/office/drawing/2014/main" id="{DAE3379F-F268-9D48-B934-137ADE3CC275}"/>
              </a:ext>
            </a:extLst>
          </p:cNvPr>
          <p:cNvSpPr/>
          <p:nvPr/>
        </p:nvSpPr>
        <p:spPr>
          <a:xfrm>
            <a:off x="257136" y="4397401"/>
            <a:ext cx="168242" cy="157796"/>
          </a:xfrm>
          <a:prstGeom prst="roundRect">
            <a:avLst>
              <a:gd name="adj" fmla="val 19298"/>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CN" altLang="en-US" sz="1200" dirty="0">
              <a:solidFill>
                <a:schemeClr val="tx1"/>
              </a:solidFill>
            </a:endParaRPr>
          </a:p>
        </p:txBody>
      </p:sp>
      <p:sp>
        <p:nvSpPr>
          <p:cNvPr id="86" name="圆角矩形 85">
            <a:extLst>
              <a:ext uri="{FF2B5EF4-FFF2-40B4-BE49-F238E27FC236}">
                <a16:creationId xmlns:a16="http://schemas.microsoft.com/office/drawing/2014/main" id="{8B7F7A9D-1D8F-F04B-ADAE-9EC8EE85D6F9}"/>
              </a:ext>
            </a:extLst>
          </p:cNvPr>
          <p:cNvSpPr/>
          <p:nvPr/>
        </p:nvSpPr>
        <p:spPr>
          <a:xfrm>
            <a:off x="257136" y="4599930"/>
            <a:ext cx="168242" cy="157796"/>
          </a:xfrm>
          <a:prstGeom prst="roundRect">
            <a:avLst>
              <a:gd name="adj" fmla="val 1929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7" name="圆角矩形 86">
            <a:extLst>
              <a:ext uri="{FF2B5EF4-FFF2-40B4-BE49-F238E27FC236}">
                <a16:creationId xmlns:a16="http://schemas.microsoft.com/office/drawing/2014/main" id="{F1C74219-AF0E-244D-A4B0-110BA72CC7D3}"/>
              </a:ext>
            </a:extLst>
          </p:cNvPr>
          <p:cNvSpPr/>
          <p:nvPr/>
        </p:nvSpPr>
        <p:spPr>
          <a:xfrm>
            <a:off x="257136" y="4802459"/>
            <a:ext cx="168242" cy="157796"/>
          </a:xfrm>
          <a:prstGeom prst="roundRect">
            <a:avLst>
              <a:gd name="adj" fmla="val 19298"/>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5" name="矩形 94">
            <a:extLst>
              <a:ext uri="{FF2B5EF4-FFF2-40B4-BE49-F238E27FC236}">
                <a16:creationId xmlns:a16="http://schemas.microsoft.com/office/drawing/2014/main" id="{E6C55296-3BC5-274F-8C9C-0C5B906491C2}"/>
              </a:ext>
            </a:extLst>
          </p:cNvPr>
          <p:cNvSpPr/>
          <p:nvPr/>
        </p:nvSpPr>
        <p:spPr>
          <a:xfrm>
            <a:off x="386438" y="4315280"/>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应用</a:t>
            </a:r>
            <a:endParaRPr lang="zh-CN" altLang="en-US" sz="1000" dirty="0">
              <a:solidFill>
                <a:schemeClr val="tx1">
                  <a:lumMod val="65000"/>
                  <a:lumOff val="35000"/>
                </a:schemeClr>
              </a:solidFill>
            </a:endParaRPr>
          </a:p>
        </p:txBody>
      </p:sp>
      <p:sp>
        <p:nvSpPr>
          <p:cNvPr id="96" name="矩形 95">
            <a:extLst>
              <a:ext uri="{FF2B5EF4-FFF2-40B4-BE49-F238E27FC236}">
                <a16:creationId xmlns:a16="http://schemas.microsoft.com/office/drawing/2014/main" id="{0702AC7E-9AD5-1B4A-AC90-3AAC0F89912D}"/>
              </a:ext>
            </a:extLst>
          </p:cNvPr>
          <p:cNvSpPr/>
          <p:nvPr/>
        </p:nvSpPr>
        <p:spPr>
          <a:xfrm>
            <a:off x="386438" y="4526454"/>
            <a:ext cx="369012" cy="271549"/>
          </a:xfrm>
          <a:prstGeom prst="rect">
            <a:avLst/>
          </a:prstGeom>
        </p:spPr>
        <p:txBody>
          <a:bodyPr wrap="none">
            <a:spAutoFit/>
          </a:bodyPr>
          <a:lstStyle/>
          <a:p>
            <a:pPr>
              <a:lnSpc>
                <a:spcPct val="130000"/>
              </a:lnSpc>
            </a:pPr>
            <a:r>
              <a:rPr kumimoji="1" lang="en-US" altLang="zh-CN" sz="1000" dirty="0">
                <a:solidFill>
                  <a:schemeClr val="tx1">
                    <a:lumMod val="65000"/>
                    <a:lumOff val="35000"/>
                  </a:schemeClr>
                </a:solidFill>
              </a:rPr>
              <a:t>OS</a:t>
            </a:r>
            <a:endParaRPr lang="zh-CN" altLang="en-US" sz="1000" dirty="0">
              <a:solidFill>
                <a:schemeClr val="tx1">
                  <a:lumMod val="65000"/>
                  <a:lumOff val="35000"/>
                </a:schemeClr>
              </a:solidFill>
            </a:endParaRPr>
          </a:p>
        </p:txBody>
      </p:sp>
      <p:sp>
        <p:nvSpPr>
          <p:cNvPr id="97" name="矩形 96">
            <a:extLst>
              <a:ext uri="{FF2B5EF4-FFF2-40B4-BE49-F238E27FC236}">
                <a16:creationId xmlns:a16="http://schemas.microsoft.com/office/drawing/2014/main" id="{F9768091-9B58-424B-8F22-2F1B27B5C23B}"/>
              </a:ext>
            </a:extLst>
          </p:cNvPr>
          <p:cNvSpPr/>
          <p:nvPr/>
        </p:nvSpPr>
        <p:spPr>
          <a:xfrm>
            <a:off x="386438" y="4737628"/>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硬件</a:t>
            </a:r>
            <a:endParaRPr lang="zh-CN" altLang="en-US" sz="1000" dirty="0">
              <a:solidFill>
                <a:schemeClr val="tx1">
                  <a:lumMod val="65000"/>
                  <a:lumOff val="35000"/>
                </a:schemeClr>
              </a:solidFill>
            </a:endParaRPr>
          </a:p>
        </p:txBody>
      </p:sp>
      <p:sp>
        <p:nvSpPr>
          <p:cNvPr id="98" name="矩形 97">
            <a:extLst>
              <a:ext uri="{FF2B5EF4-FFF2-40B4-BE49-F238E27FC236}">
                <a16:creationId xmlns:a16="http://schemas.microsoft.com/office/drawing/2014/main" id="{A87B42A7-F8D7-7B47-95E3-487A34B10CFA}"/>
              </a:ext>
            </a:extLst>
          </p:cNvPr>
          <p:cNvSpPr/>
          <p:nvPr/>
        </p:nvSpPr>
        <p:spPr>
          <a:xfrm>
            <a:off x="386438" y="4948803"/>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接口</a:t>
            </a:r>
            <a:endParaRPr lang="zh-CN" altLang="en-US" sz="1000" dirty="0">
              <a:solidFill>
                <a:schemeClr val="tx1">
                  <a:lumMod val="65000"/>
                  <a:lumOff val="35000"/>
                </a:schemeClr>
              </a:solidFill>
            </a:endParaRPr>
          </a:p>
        </p:txBody>
      </p:sp>
      <p:sp>
        <p:nvSpPr>
          <p:cNvPr id="2" name="矩形 1">
            <a:extLst>
              <a:ext uri="{FF2B5EF4-FFF2-40B4-BE49-F238E27FC236}">
                <a16:creationId xmlns:a16="http://schemas.microsoft.com/office/drawing/2014/main" id="{EA14C135-4045-0042-8E59-A0A64C64ACFD}"/>
              </a:ext>
            </a:extLst>
          </p:cNvPr>
          <p:cNvSpPr/>
          <p:nvPr/>
        </p:nvSpPr>
        <p:spPr>
          <a:xfrm>
            <a:off x="1187624" y="1286713"/>
            <a:ext cx="595035" cy="215444"/>
          </a:xfrm>
          <a:prstGeom prst="rect">
            <a:avLst/>
          </a:prstGeom>
        </p:spPr>
        <p:txBody>
          <a:bodyPr wrap="none">
            <a:spAutoFit/>
          </a:bodyPr>
          <a:lstStyle/>
          <a:p>
            <a:r>
              <a:rPr kumimoji="1" lang="zh-CN" altLang="en-US" sz="800" dirty="0">
                <a:solidFill>
                  <a:schemeClr val="accent1"/>
                </a:solidFill>
              </a:rPr>
              <a:t>系统调用</a:t>
            </a:r>
            <a:endParaRPr lang="zh-CN" altLang="en-US" sz="800" dirty="0">
              <a:solidFill>
                <a:schemeClr val="accent1"/>
              </a:solidFill>
            </a:endParaRPr>
          </a:p>
        </p:txBody>
      </p:sp>
      <p:sp>
        <p:nvSpPr>
          <p:cNvPr id="88" name="矩形 87">
            <a:extLst>
              <a:ext uri="{FF2B5EF4-FFF2-40B4-BE49-F238E27FC236}">
                <a16:creationId xmlns:a16="http://schemas.microsoft.com/office/drawing/2014/main" id="{26472F38-1A09-A34A-A17D-320C8A784960}"/>
              </a:ext>
            </a:extLst>
          </p:cNvPr>
          <p:cNvSpPr/>
          <p:nvPr/>
        </p:nvSpPr>
        <p:spPr>
          <a:xfrm>
            <a:off x="2453576" y="1286713"/>
            <a:ext cx="606256" cy="215444"/>
          </a:xfrm>
          <a:prstGeom prst="rect">
            <a:avLst/>
          </a:prstGeom>
        </p:spPr>
        <p:txBody>
          <a:bodyPr wrap="none">
            <a:spAutoFit/>
          </a:bodyPr>
          <a:lstStyle/>
          <a:p>
            <a:r>
              <a:rPr kumimoji="1" lang="en-US" altLang="zh-CN" sz="800" dirty="0">
                <a:solidFill>
                  <a:schemeClr val="accent3"/>
                </a:solidFill>
              </a:rPr>
              <a:t>CPU</a:t>
            </a:r>
            <a:r>
              <a:rPr kumimoji="1" lang="zh-CN" altLang="en-US" sz="800" dirty="0">
                <a:solidFill>
                  <a:schemeClr val="accent3"/>
                </a:solidFill>
              </a:rPr>
              <a:t>指令</a:t>
            </a:r>
          </a:p>
        </p:txBody>
      </p:sp>
      <p:sp>
        <p:nvSpPr>
          <p:cNvPr id="89" name="矩形 88">
            <a:extLst>
              <a:ext uri="{FF2B5EF4-FFF2-40B4-BE49-F238E27FC236}">
                <a16:creationId xmlns:a16="http://schemas.microsoft.com/office/drawing/2014/main" id="{F8CB514C-637B-C744-81BD-F2E868DEBB7D}"/>
              </a:ext>
            </a:extLst>
          </p:cNvPr>
          <p:cNvSpPr/>
          <p:nvPr/>
        </p:nvSpPr>
        <p:spPr>
          <a:xfrm>
            <a:off x="3776225" y="1286713"/>
            <a:ext cx="595035" cy="215444"/>
          </a:xfrm>
          <a:prstGeom prst="rect">
            <a:avLst/>
          </a:prstGeom>
        </p:spPr>
        <p:txBody>
          <a:bodyPr wrap="none">
            <a:spAutoFit/>
          </a:bodyPr>
          <a:lstStyle/>
          <a:p>
            <a:r>
              <a:rPr kumimoji="1" lang="zh-CN" altLang="en-US" sz="800" dirty="0">
                <a:solidFill>
                  <a:schemeClr val="accent1"/>
                </a:solidFill>
              </a:rPr>
              <a:t>系统调用</a:t>
            </a:r>
            <a:endParaRPr lang="zh-CN" altLang="en-US" sz="800" dirty="0">
              <a:solidFill>
                <a:schemeClr val="accent1"/>
              </a:solidFill>
            </a:endParaRPr>
          </a:p>
        </p:txBody>
      </p:sp>
      <p:sp>
        <p:nvSpPr>
          <p:cNvPr id="90" name="矩形 89">
            <a:extLst>
              <a:ext uri="{FF2B5EF4-FFF2-40B4-BE49-F238E27FC236}">
                <a16:creationId xmlns:a16="http://schemas.microsoft.com/office/drawing/2014/main" id="{AC8C33E2-E94E-9C4A-B669-CDB00A32EDD9}"/>
              </a:ext>
            </a:extLst>
          </p:cNvPr>
          <p:cNvSpPr/>
          <p:nvPr/>
        </p:nvSpPr>
        <p:spPr>
          <a:xfrm>
            <a:off x="5012390" y="1286713"/>
            <a:ext cx="606256" cy="215444"/>
          </a:xfrm>
          <a:prstGeom prst="rect">
            <a:avLst/>
          </a:prstGeom>
        </p:spPr>
        <p:txBody>
          <a:bodyPr wrap="none">
            <a:spAutoFit/>
          </a:bodyPr>
          <a:lstStyle/>
          <a:p>
            <a:r>
              <a:rPr kumimoji="1" lang="en-US" altLang="zh-CN" sz="800" dirty="0">
                <a:solidFill>
                  <a:schemeClr val="accent3"/>
                </a:solidFill>
              </a:rPr>
              <a:t>CPU</a:t>
            </a:r>
            <a:r>
              <a:rPr kumimoji="1" lang="zh-CN" altLang="en-US" sz="800" dirty="0">
                <a:solidFill>
                  <a:schemeClr val="accent3"/>
                </a:solidFill>
              </a:rPr>
              <a:t>指令</a:t>
            </a:r>
          </a:p>
        </p:txBody>
      </p:sp>
      <p:sp>
        <p:nvSpPr>
          <p:cNvPr id="91" name="矩形 90">
            <a:extLst>
              <a:ext uri="{FF2B5EF4-FFF2-40B4-BE49-F238E27FC236}">
                <a16:creationId xmlns:a16="http://schemas.microsoft.com/office/drawing/2014/main" id="{89824409-4A65-CD44-9EE8-178C75CA2176}"/>
              </a:ext>
            </a:extLst>
          </p:cNvPr>
          <p:cNvSpPr/>
          <p:nvPr/>
        </p:nvSpPr>
        <p:spPr>
          <a:xfrm>
            <a:off x="6963935" y="1286713"/>
            <a:ext cx="632397" cy="215444"/>
          </a:xfrm>
          <a:prstGeom prst="rect">
            <a:avLst/>
          </a:prstGeom>
        </p:spPr>
        <p:txBody>
          <a:bodyPr wrap="square">
            <a:spAutoFit/>
          </a:bodyPr>
          <a:lstStyle/>
          <a:p>
            <a:pPr algn="ctr"/>
            <a:r>
              <a:rPr kumimoji="1" lang="zh-CN" altLang="en-US" sz="800" dirty="0">
                <a:solidFill>
                  <a:schemeClr val="accent1"/>
                </a:solidFill>
              </a:rPr>
              <a:t>系统调用</a:t>
            </a:r>
            <a:endParaRPr lang="zh-CN" altLang="en-US" sz="800" dirty="0">
              <a:solidFill>
                <a:schemeClr val="accent1"/>
              </a:solidFill>
            </a:endParaRPr>
          </a:p>
        </p:txBody>
      </p:sp>
    </p:spTree>
    <p:extLst>
      <p:ext uri="{BB962C8B-B14F-4D97-AF65-F5344CB8AC3E}">
        <p14:creationId xmlns:p14="http://schemas.microsoft.com/office/powerpoint/2010/main" val="1118486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9549" y="1242006"/>
            <a:ext cx="7078551" cy="3727076"/>
          </a:xfrm>
        </p:spPr>
        <p:txBody>
          <a:bodyPr>
            <a:normAutofit/>
          </a:bodyPr>
          <a:lstStyle/>
          <a:p>
            <a:pPr marL="0" indent="0">
              <a:buNone/>
            </a:pPr>
            <a:r>
              <a:rPr lang="en-GB" sz="2400" dirty="0" err="1">
                <a:solidFill>
                  <a:srgbClr val="000000"/>
                </a:solidFill>
                <a:latin typeface="+mn-ea"/>
                <a:ea typeface="+mn-ea"/>
              </a:rPr>
              <a:t>教师</a:t>
            </a:r>
            <a:endParaRPr lang="en-GB" sz="2400" dirty="0">
              <a:solidFill>
                <a:srgbClr val="000000"/>
              </a:solidFill>
              <a:latin typeface="+mn-ea"/>
              <a:ea typeface="+mn-ea"/>
            </a:endParaRPr>
          </a:p>
          <a:p>
            <a:pPr marL="0" lvl="1" indent="0">
              <a:spcBef>
                <a:spcPts val="1200"/>
              </a:spcBef>
              <a:buNone/>
            </a:pPr>
            <a:r>
              <a:rPr lang="zh-CN" altLang="en-US" sz="2000" dirty="0">
                <a:solidFill>
                  <a:srgbClr val="000000"/>
                </a:solidFill>
                <a:latin typeface="+mn-ea"/>
                <a:ea typeface="+mn-ea"/>
              </a:rPr>
              <a:t>     陈海波 </a:t>
            </a:r>
            <a:r>
              <a:rPr lang="en-US" altLang="zh-CN" sz="2000" dirty="0">
                <a:solidFill>
                  <a:srgbClr val="000000"/>
                </a:solidFill>
                <a:latin typeface="+mn-ea"/>
                <a:ea typeface="+mn-ea"/>
              </a:rPr>
              <a:t> (</a:t>
            </a:r>
            <a:r>
              <a:rPr lang="en-US" altLang="zh-CN" sz="2000" dirty="0" err="1">
                <a:solidFill>
                  <a:srgbClr val="000000"/>
                </a:solidFill>
                <a:latin typeface="+mn-ea"/>
                <a:ea typeface="+mn-ea"/>
              </a:rPr>
              <a:t>haibochen@sjtu.edu.cn</a:t>
            </a:r>
            <a:r>
              <a:rPr lang="en-US" altLang="zh-CN" sz="2000" dirty="0">
                <a:solidFill>
                  <a:srgbClr val="000000"/>
                </a:solidFill>
                <a:latin typeface="+mn-ea"/>
                <a:ea typeface="+mn-ea"/>
              </a:rPr>
              <a:t>)</a:t>
            </a:r>
          </a:p>
          <a:p>
            <a:pPr marL="0" lvl="1" indent="0">
              <a:spcBef>
                <a:spcPts val="1200"/>
              </a:spcBef>
              <a:buNone/>
            </a:pPr>
            <a:r>
              <a:rPr lang="zh-CN" altLang="en-US" sz="2000" dirty="0">
                <a:solidFill>
                  <a:srgbClr val="000000"/>
                </a:solidFill>
                <a:latin typeface="+mn-ea"/>
                <a:ea typeface="+mn-ea"/>
              </a:rPr>
              <a:t>     夏虞斌  </a:t>
            </a:r>
            <a:r>
              <a:rPr lang="en-US" altLang="zh-CN" sz="2000" dirty="0">
                <a:solidFill>
                  <a:srgbClr val="000000"/>
                </a:solidFill>
                <a:latin typeface="+mn-ea"/>
                <a:ea typeface="+mn-ea"/>
              </a:rPr>
              <a:t>(</a:t>
            </a:r>
            <a:r>
              <a:rPr lang="en-US" altLang="zh-CN" sz="2000" dirty="0" err="1">
                <a:solidFill>
                  <a:srgbClr val="000000"/>
                </a:solidFill>
                <a:latin typeface="+mn-ea"/>
                <a:ea typeface="+mn-ea"/>
              </a:rPr>
              <a:t>xiayubin@sjtu.edu.cn</a:t>
            </a:r>
            <a:r>
              <a:rPr lang="en-US" altLang="zh-CN" sz="2000" dirty="0">
                <a:solidFill>
                  <a:srgbClr val="000000"/>
                </a:solidFill>
                <a:latin typeface="+mn-ea"/>
                <a:ea typeface="+mn-ea"/>
              </a:rPr>
              <a:t>)</a:t>
            </a:r>
          </a:p>
          <a:p>
            <a:pPr marL="0" lvl="1" indent="0">
              <a:spcBef>
                <a:spcPts val="1200"/>
              </a:spcBef>
              <a:buNone/>
            </a:pPr>
            <a:r>
              <a:rPr lang="zh-CN" altLang="en-US" sz="2000" dirty="0">
                <a:solidFill>
                  <a:srgbClr val="000000"/>
                </a:solidFill>
                <a:latin typeface="+mn-ea"/>
                <a:ea typeface="+mn-ea"/>
              </a:rPr>
              <a:t>     糜泽羽 </a:t>
            </a:r>
            <a:r>
              <a:rPr lang="en-US" altLang="zh-CN" sz="2000" dirty="0">
                <a:solidFill>
                  <a:srgbClr val="000000"/>
                </a:solidFill>
                <a:latin typeface="+mn-ea"/>
                <a:ea typeface="+mn-ea"/>
              </a:rPr>
              <a:t>(</a:t>
            </a:r>
            <a:r>
              <a:rPr lang="en-US" altLang="zh-CN" sz="2000" dirty="0" err="1">
                <a:solidFill>
                  <a:srgbClr val="000000"/>
                </a:solidFill>
                <a:latin typeface="+mn-ea"/>
                <a:ea typeface="+mn-ea"/>
              </a:rPr>
              <a:t>yzmizeyu@sjtu.edu.cn</a:t>
            </a:r>
            <a:r>
              <a:rPr lang="en-US" altLang="zh-CN" sz="2000" dirty="0">
                <a:solidFill>
                  <a:srgbClr val="000000"/>
                </a:solidFill>
                <a:latin typeface="+mn-ea"/>
                <a:ea typeface="+mn-ea"/>
              </a:rPr>
              <a:t>)</a:t>
            </a:r>
          </a:p>
          <a:p>
            <a:pPr marL="0" indent="0">
              <a:buNone/>
            </a:pPr>
            <a:r>
              <a:rPr lang="zh-CN" altLang="en-US" sz="2400" dirty="0">
                <a:solidFill>
                  <a:srgbClr val="000000"/>
                </a:solidFill>
                <a:latin typeface="+mn-ea"/>
                <a:ea typeface="+mn-ea"/>
              </a:rPr>
              <a:t>助教</a:t>
            </a:r>
            <a:endParaRPr lang="en-US" altLang="zh-CN" sz="2400" dirty="0">
              <a:solidFill>
                <a:srgbClr val="000000"/>
              </a:solidFill>
              <a:latin typeface="+mn-ea"/>
              <a:ea typeface="+mn-ea"/>
            </a:endParaRPr>
          </a:p>
          <a:p>
            <a:pPr marL="0" lvl="1" indent="0">
              <a:spcBef>
                <a:spcPts val="1200"/>
              </a:spcBef>
              <a:buNone/>
            </a:pPr>
            <a:r>
              <a:rPr lang="zh-CN" altLang="en-US" sz="2000" dirty="0">
                <a:solidFill>
                  <a:srgbClr val="000000"/>
                </a:solidFill>
                <a:latin typeface="+mn-ea"/>
              </a:rPr>
              <a:t>      刘年、樊树霖、钱宇超、郑文鑫</a:t>
            </a:r>
            <a:endParaRPr lang="en-US" altLang="zh-CN" sz="2000" dirty="0">
              <a:solidFill>
                <a:srgbClr val="000000"/>
              </a:solidFill>
              <a:latin typeface="+mn-ea"/>
            </a:endParaRPr>
          </a:p>
        </p:txBody>
      </p:sp>
      <p:sp>
        <p:nvSpPr>
          <p:cNvPr id="2" name="标题 1"/>
          <p:cNvSpPr>
            <a:spLocks noGrp="1"/>
          </p:cNvSpPr>
          <p:nvPr>
            <p:ph type="title"/>
          </p:nvPr>
        </p:nvSpPr>
        <p:spPr/>
        <p:txBody>
          <a:bodyPr/>
          <a:lstStyle/>
          <a:p>
            <a:r>
              <a:rPr lang="zh-CN" altLang="en-US" dirty="0">
                <a:latin typeface="+mn-ea"/>
                <a:ea typeface="+mn-ea"/>
              </a:rPr>
              <a:t>课程信息</a:t>
            </a:r>
            <a:endParaRPr lang="zh-TW" altLang="en-US" dirty="0">
              <a:latin typeface="+mn-ea"/>
              <a:ea typeface="+mn-ea"/>
            </a:endParaRPr>
          </a:p>
        </p:txBody>
      </p:sp>
      <p:sp>
        <p:nvSpPr>
          <p:cNvPr id="4" name="文本框 3">
            <a:extLst>
              <a:ext uri="{FF2B5EF4-FFF2-40B4-BE49-F238E27FC236}">
                <a16:creationId xmlns:a16="http://schemas.microsoft.com/office/drawing/2014/main" id="{B2ECD7A9-43CA-E24D-BF37-C8F38738DE80}"/>
              </a:ext>
            </a:extLst>
          </p:cNvPr>
          <p:cNvSpPr txBox="1"/>
          <p:nvPr/>
        </p:nvSpPr>
        <p:spPr>
          <a:xfrm>
            <a:off x="2093799" y="4864432"/>
            <a:ext cx="4956401" cy="369332"/>
          </a:xfrm>
          <a:prstGeom prst="rect">
            <a:avLst/>
          </a:prstGeom>
          <a:noFill/>
        </p:spPr>
        <p:txBody>
          <a:bodyPr wrap="square" rtlCol="0">
            <a:spAutoFit/>
          </a:bodyPr>
          <a:lstStyle/>
          <a:p>
            <a:pPr algn="ctr"/>
            <a:r>
              <a:rPr lang="en" altLang="zh-CN" dirty="0">
                <a:hlinkClick r:id="rId3"/>
              </a:rPr>
              <a:t>https://oc.sjtu.edu.cn/</a:t>
            </a:r>
            <a:endParaRPr kumimoji="1" lang="en-US" altLang="zh-CN" dirty="0">
              <a:solidFill>
                <a:srgbClr val="000000"/>
              </a:solidFill>
              <a:latin typeface="+mn-ea"/>
            </a:endParaRPr>
          </a:p>
        </p:txBody>
      </p:sp>
      <p:pic>
        <p:nvPicPr>
          <p:cNvPr id="7" name="图片 6">
            <a:extLst>
              <a:ext uri="{FF2B5EF4-FFF2-40B4-BE49-F238E27FC236}">
                <a16:creationId xmlns:a16="http://schemas.microsoft.com/office/drawing/2014/main" id="{FF6C939E-48F1-034D-8AD6-AF7EC35DD8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12142" y="481236"/>
            <a:ext cx="2568022" cy="2844658"/>
          </a:xfrm>
          <a:prstGeom prst="rect">
            <a:avLst/>
          </a:prstGeom>
          <a:ln>
            <a:solidFill>
              <a:schemeClr val="accent6">
                <a:lumMod val="40000"/>
                <a:lumOff val="60000"/>
              </a:schemeClr>
            </a:solidFill>
          </a:ln>
        </p:spPr>
      </p:pic>
      <p:sp>
        <p:nvSpPr>
          <p:cNvPr id="6" name="灯片编号占位符 3">
            <a:extLst>
              <a:ext uri="{FF2B5EF4-FFF2-40B4-BE49-F238E27FC236}">
                <a16:creationId xmlns:a16="http://schemas.microsoft.com/office/drawing/2014/main" id="{510D2ED7-EB70-7340-A8AF-922A8DDD4760}"/>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56</a:t>
            </a:fld>
            <a:endParaRPr lang="zh-CN" altLang="en-US"/>
          </a:p>
        </p:txBody>
      </p:sp>
    </p:spTree>
    <p:extLst>
      <p:ext uri="{BB962C8B-B14F-4D97-AF65-F5344CB8AC3E}">
        <p14:creationId xmlns:p14="http://schemas.microsoft.com/office/powerpoint/2010/main" val="1053352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70BC234-A55E-8649-A2C3-3ADBF9B7EFD4}"/>
              </a:ext>
            </a:extLst>
          </p:cNvPr>
          <p:cNvSpPr>
            <a:spLocks noGrp="1"/>
          </p:cNvSpPr>
          <p:nvPr>
            <p:ph idx="1"/>
          </p:nvPr>
        </p:nvSpPr>
        <p:spPr>
          <a:xfrm>
            <a:off x="457200" y="1333500"/>
            <a:ext cx="8229600" cy="4152633"/>
          </a:xfrm>
        </p:spPr>
        <p:txBody>
          <a:bodyPr>
            <a:normAutofit/>
          </a:bodyPr>
          <a:lstStyle/>
          <a:p>
            <a:r>
              <a:rPr kumimoji="1" lang="en-US" altLang="zh-CN" sz="2000" dirty="0"/>
              <a:t>40%</a:t>
            </a:r>
            <a:r>
              <a:rPr kumimoji="1" lang="zh-CN" altLang="en-US" sz="2000" dirty="0"/>
              <a:t>：期末考试</a:t>
            </a:r>
            <a:endParaRPr kumimoji="1" lang="en-US" altLang="zh-CN" sz="2000" dirty="0"/>
          </a:p>
          <a:p>
            <a:r>
              <a:rPr kumimoji="1" lang="en-US" altLang="zh-CN" sz="2000" dirty="0"/>
              <a:t>45%</a:t>
            </a:r>
            <a:r>
              <a:rPr kumimoji="1" lang="zh-CN" altLang="en-US" sz="2000" dirty="0"/>
              <a:t>：</a:t>
            </a:r>
            <a:r>
              <a:rPr kumimoji="1" lang="en-US" altLang="zh-CN" sz="2000" dirty="0"/>
              <a:t>Lab</a:t>
            </a:r>
          </a:p>
          <a:p>
            <a:pPr lvl="1"/>
            <a:r>
              <a:rPr kumimoji="1" lang="zh-CN" altLang="en-US" sz="1800" dirty="0"/>
              <a:t>在</a:t>
            </a:r>
            <a:r>
              <a:rPr kumimoji="1" lang="en-US" altLang="zh-CN" sz="1800" dirty="0"/>
              <a:t>ARM64</a:t>
            </a:r>
            <a:r>
              <a:rPr kumimoji="1" lang="zh-CN" altLang="en-US" sz="1800" dirty="0"/>
              <a:t>平台上实现一个小的微内核架构</a:t>
            </a:r>
            <a:r>
              <a:rPr kumimoji="1" lang="en-US" altLang="zh-CN" sz="1800" dirty="0"/>
              <a:t>OS</a:t>
            </a:r>
          </a:p>
          <a:p>
            <a:r>
              <a:rPr kumimoji="1" lang="en-US" altLang="zh-CN" sz="2000" dirty="0"/>
              <a:t>10%</a:t>
            </a:r>
            <a:r>
              <a:rPr kumimoji="1" lang="zh-CN" altLang="en-US" sz="2000" dirty="0"/>
              <a:t>：平时作业</a:t>
            </a:r>
            <a:endParaRPr kumimoji="1" lang="en-US" altLang="zh-CN" sz="2000" dirty="0"/>
          </a:p>
          <a:p>
            <a:r>
              <a:rPr kumimoji="1" lang="en-US" altLang="zh-CN" sz="2000" dirty="0"/>
              <a:t>5%</a:t>
            </a:r>
            <a:r>
              <a:rPr kumimoji="1" lang="zh-CN" altLang="en-US" sz="2000" dirty="0"/>
              <a:t>：课程网站讨论与课程表现</a:t>
            </a:r>
            <a:endParaRPr kumimoji="1" lang="en-US" altLang="zh-CN" sz="2000" dirty="0"/>
          </a:p>
        </p:txBody>
      </p:sp>
      <p:sp>
        <p:nvSpPr>
          <p:cNvPr id="4" name="标题 3">
            <a:extLst>
              <a:ext uri="{FF2B5EF4-FFF2-40B4-BE49-F238E27FC236}">
                <a16:creationId xmlns:a16="http://schemas.microsoft.com/office/drawing/2014/main" id="{24E0CF7E-31E0-DC42-B02E-63C946CC830F}"/>
              </a:ext>
            </a:extLst>
          </p:cNvPr>
          <p:cNvSpPr>
            <a:spLocks noGrp="1"/>
          </p:cNvSpPr>
          <p:nvPr>
            <p:ph type="title"/>
          </p:nvPr>
        </p:nvSpPr>
        <p:spPr/>
        <p:txBody>
          <a:bodyPr/>
          <a:lstStyle/>
          <a:p>
            <a:r>
              <a:rPr kumimoji="1" lang="zh-CN" altLang="en-US" dirty="0"/>
              <a:t>课程评分</a:t>
            </a:r>
          </a:p>
        </p:txBody>
      </p:sp>
    </p:spTree>
    <p:extLst>
      <p:ext uri="{BB962C8B-B14F-4D97-AF65-F5344CB8AC3E}">
        <p14:creationId xmlns:p14="http://schemas.microsoft.com/office/powerpoint/2010/main" val="2257172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pen-door">
            <a:extLst>
              <a:ext uri="{FF2B5EF4-FFF2-40B4-BE49-F238E27FC236}">
                <a16:creationId xmlns:a16="http://schemas.microsoft.com/office/drawing/2014/main" id="{C160EE34-E2E2-9F4D-A1D2-42726CEDC4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8560" y="15144"/>
            <a:ext cx="10428281" cy="585698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3">
            <a:extLst>
              <a:ext uri="{FF2B5EF4-FFF2-40B4-BE49-F238E27FC236}">
                <a16:creationId xmlns:a16="http://schemas.microsoft.com/office/drawing/2014/main" id="{FC3BB8A6-19B6-4349-969B-CDCFD4EC8C58}"/>
              </a:ext>
            </a:extLst>
          </p:cNvPr>
          <p:cNvSpPr>
            <a:spLocks noGrp="1"/>
          </p:cNvSpPr>
          <p:nvPr>
            <p:ph type="title"/>
          </p:nvPr>
        </p:nvSpPr>
        <p:spPr>
          <a:xfrm>
            <a:off x="2267744" y="1849388"/>
            <a:ext cx="4913646" cy="1512168"/>
          </a:xfrm>
        </p:spPr>
        <p:txBody>
          <a:bodyPr>
            <a:noAutofit/>
          </a:bodyPr>
          <a:lstStyle/>
          <a:p>
            <a:pPr algn="ctr">
              <a:lnSpc>
                <a:spcPct val="150000"/>
              </a:lnSpc>
            </a:pPr>
            <a:r>
              <a:rPr kumimoji="1" lang="zh-CN" altLang="en-US" sz="2400" dirty="0"/>
              <a:t>欢迎进入</a:t>
            </a:r>
            <a:br>
              <a:rPr kumimoji="1" lang="en-US" altLang="zh-CN" sz="2400" dirty="0"/>
            </a:br>
            <a:r>
              <a:rPr kumimoji="1" lang="zh-CN" altLang="en-US" sz="2400" dirty="0"/>
              <a:t>操作系统的世界</a:t>
            </a:r>
          </a:p>
        </p:txBody>
      </p:sp>
    </p:spTree>
    <p:extLst>
      <p:ext uri="{BB962C8B-B14F-4D97-AF65-F5344CB8AC3E}">
        <p14:creationId xmlns:p14="http://schemas.microsoft.com/office/powerpoint/2010/main" val="1259084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649BB6-AA31-0C4B-B704-8597B2989B8C}"/>
              </a:ext>
            </a:extLst>
          </p:cNvPr>
          <p:cNvSpPr>
            <a:spLocks noGrp="1"/>
          </p:cNvSpPr>
          <p:nvPr>
            <p:ph idx="1"/>
          </p:nvPr>
        </p:nvSpPr>
        <p:spPr>
          <a:xfrm>
            <a:off x="4996543" y="1413614"/>
            <a:ext cx="4147457" cy="3380522"/>
          </a:xfrm>
        </p:spPr>
        <p:txBody>
          <a:bodyPr>
            <a:normAutofit/>
          </a:bodyPr>
          <a:lstStyle/>
          <a:p>
            <a:r>
              <a:rPr kumimoji="1" lang="en-US" altLang="zh-CN" sz="2000" dirty="0"/>
              <a:t>Robert L. Patrick</a:t>
            </a:r>
            <a:r>
              <a:rPr kumimoji="1" lang="zh-CN" altLang="en-US" sz="2000" dirty="0"/>
              <a:t>和</a:t>
            </a:r>
            <a:r>
              <a:rPr kumimoji="1" lang="en-US" altLang="zh-CN" sz="2000" dirty="0"/>
              <a:t>Owen Mock</a:t>
            </a:r>
            <a:r>
              <a:rPr kumimoji="1" lang="zh-CN" altLang="en-US" sz="2000" dirty="0"/>
              <a:t>于</a:t>
            </a:r>
            <a:r>
              <a:rPr kumimoji="1" lang="en-US" altLang="zh-CN" sz="2000" dirty="0"/>
              <a:t>1956</a:t>
            </a:r>
            <a:r>
              <a:rPr kumimoji="1" lang="zh-CN" altLang="en-US" sz="2000" dirty="0"/>
              <a:t>年建设</a:t>
            </a:r>
            <a:endParaRPr kumimoji="1" lang="en-US" altLang="zh-CN" sz="2000" dirty="0"/>
          </a:p>
          <a:p>
            <a:pPr lvl="1"/>
            <a:r>
              <a:rPr kumimoji="1" lang="zh-CN" altLang="en-US" sz="2000" dirty="0"/>
              <a:t>运行在</a:t>
            </a:r>
            <a:r>
              <a:rPr kumimoji="1" lang="en-US" altLang="zh-CN" sz="2000" dirty="0"/>
              <a:t>IBM 704</a:t>
            </a:r>
            <a:r>
              <a:rPr kumimoji="1" lang="zh-CN" altLang="en-US" sz="2000" dirty="0"/>
              <a:t>上</a:t>
            </a:r>
            <a:endParaRPr kumimoji="1" lang="en-US" altLang="zh-CN" sz="2000" dirty="0"/>
          </a:p>
          <a:p>
            <a:pPr lvl="1"/>
            <a:r>
              <a:rPr kumimoji="1" lang="zh-CN" altLang="en-US" sz="2000" dirty="0"/>
              <a:t>主要功能：批处理运行任务</a:t>
            </a:r>
            <a:endParaRPr kumimoji="1" lang="en-US" altLang="zh-CN" sz="2000" dirty="0"/>
          </a:p>
        </p:txBody>
      </p:sp>
      <p:sp>
        <p:nvSpPr>
          <p:cNvPr id="2" name="标题 1">
            <a:extLst>
              <a:ext uri="{FF2B5EF4-FFF2-40B4-BE49-F238E27FC236}">
                <a16:creationId xmlns:a16="http://schemas.microsoft.com/office/drawing/2014/main" id="{545F5554-59AB-E140-A426-73A03F4ABF38}"/>
              </a:ext>
            </a:extLst>
          </p:cNvPr>
          <p:cNvSpPr>
            <a:spLocks noGrp="1"/>
          </p:cNvSpPr>
          <p:nvPr>
            <p:ph type="title"/>
          </p:nvPr>
        </p:nvSpPr>
        <p:spPr/>
        <p:txBody>
          <a:bodyPr/>
          <a:lstStyle/>
          <a:p>
            <a:r>
              <a:rPr kumimoji="1" lang="zh-CN" altLang="en-US" dirty="0"/>
              <a:t>批处理操作系统：</a:t>
            </a:r>
            <a:r>
              <a:rPr lang="en-US" altLang="zh-CN" dirty="0"/>
              <a:t>GM-NAA I/O </a:t>
            </a:r>
            <a:endParaRPr kumimoji="1" lang="zh-CN" altLang="en-US" dirty="0"/>
          </a:p>
        </p:txBody>
      </p:sp>
      <p:pic>
        <p:nvPicPr>
          <p:cNvPr id="1028" name="Picture 4" descr="https://s3.amazonaws.com/s3.timetoast.com/public/uploads/photos/8829633/download_%282%29.jpg">
            <a:extLst>
              <a:ext uri="{FF2B5EF4-FFF2-40B4-BE49-F238E27FC236}">
                <a16:creationId xmlns:a16="http://schemas.microsoft.com/office/drawing/2014/main" id="{62DDE109-C562-D240-A1B3-4F8484ACBA9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7200" y="1420169"/>
            <a:ext cx="4352685" cy="3707607"/>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3">
            <a:extLst>
              <a:ext uri="{FF2B5EF4-FFF2-40B4-BE49-F238E27FC236}">
                <a16:creationId xmlns:a16="http://schemas.microsoft.com/office/drawing/2014/main" id="{AD96484B-5C0E-184A-95B0-C4EA422018C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6</a:t>
            </a:fld>
            <a:endParaRPr lang="zh-CN" altLang="en-US"/>
          </a:p>
        </p:txBody>
      </p:sp>
    </p:spTree>
    <p:extLst>
      <p:ext uri="{BB962C8B-B14F-4D97-AF65-F5344CB8AC3E}">
        <p14:creationId xmlns:p14="http://schemas.microsoft.com/office/powerpoint/2010/main" val="1154364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D47CC1-6AE0-044F-88BD-A53F933B5F21}"/>
              </a:ext>
            </a:extLst>
          </p:cNvPr>
          <p:cNvSpPr>
            <a:spLocks noGrp="1"/>
          </p:cNvSpPr>
          <p:nvPr>
            <p:ph idx="1"/>
          </p:nvPr>
        </p:nvSpPr>
        <p:spPr>
          <a:xfrm>
            <a:off x="4518046" y="1345332"/>
            <a:ext cx="4518047" cy="3739492"/>
          </a:xfrm>
        </p:spPr>
        <p:txBody>
          <a:bodyPr>
            <a:normAutofit/>
          </a:bodyPr>
          <a:lstStyle/>
          <a:p>
            <a:r>
              <a:rPr kumimoji="1" lang="en-US" altLang="zh-CN" sz="2400" dirty="0"/>
              <a:t>IBM System/360 OS</a:t>
            </a:r>
            <a:r>
              <a:rPr kumimoji="1" lang="zh-CN" altLang="en-US" sz="2400" dirty="0"/>
              <a:t>，</a:t>
            </a:r>
            <a:r>
              <a:rPr kumimoji="1" lang="en-US" altLang="zh-CN" sz="2400" dirty="0"/>
              <a:t>1964</a:t>
            </a:r>
          </a:p>
          <a:p>
            <a:pPr lvl="1"/>
            <a:r>
              <a:rPr kumimoji="1" lang="zh-CN" altLang="en-US" sz="2000" dirty="0"/>
              <a:t>首个通用操作系统，首次将</a:t>
            </a:r>
            <a:br>
              <a:rPr kumimoji="1" lang="en-US" altLang="zh-CN" sz="2000" dirty="0"/>
            </a:br>
            <a:r>
              <a:rPr kumimoji="1" lang="zh-CN" altLang="en-US" sz="2000" dirty="0"/>
              <a:t>操作系统与计算机分离</a:t>
            </a:r>
            <a:endParaRPr kumimoji="1" lang="en-US" altLang="zh-CN" sz="2000" dirty="0"/>
          </a:p>
          <a:p>
            <a:pPr lvl="1"/>
            <a:r>
              <a:rPr kumimoji="1" lang="zh-CN" altLang="en-US" sz="2000" dirty="0"/>
              <a:t>架构师：</a:t>
            </a:r>
            <a:r>
              <a:rPr kumimoji="1" lang="en-US" altLang="zh-CN" sz="2000" dirty="0"/>
              <a:t>Gene Amdahl (Amdahl’s Law)</a:t>
            </a:r>
          </a:p>
          <a:p>
            <a:pPr lvl="1"/>
            <a:r>
              <a:rPr kumimoji="1" lang="zh-CN" altLang="en-US" sz="2000" dirty="0"/>
              <a:t>项目经理：</a:t>
            </a:r>
            <a:r>
              <a:rPr kumimoji="1" lang="en-US" altLang="zh-CN" sz="2000" dirty="0"/>
              <a:t>Fred Brooks (《</a:t>
            </a:r>
            <a:r>
              <a:rPr kumimoji="1" lang="zh-CN" altLang="en-US" sz="2000" dirty="0"/>
              <a:t>人月神话</a:t>
            </a:r>
            <a:r>
              <a:rPr kumimoji="1" lang="en-US" altLang="zh-CN" sz="2000" dirty="0"/>
              <a:t>》</a:t>
            </a:r>
            <a:r>
              <a:rPr kumimoji="1" lang="zh-CN" altLang="en-US" sz="2000" dirty="0"/>
              <a:t>，</a:t>
            </a:r>
            <a:r>
              <a:rPr kumimoji="1" lang="en-US" altLang="zh-CN" sz="2000" dirty="0"/>
              <a:t>1999</a:t>
            </a:r>
            <a:r>
              <a:rPr kumimoji="1" lang="zh-CN" altLang="en-US" sz="2000" dirty="0"/>
              <a:t>年图灵奖得主</a:t>
            </a:r>
            <a:r>
              <a:rPr kumimoji="1" lang="en-US" altLang="zh-CN" sz="2000" dirty="0"/>
              <a:t>)</a:t>
            </a:r>
            <a:endParaRPr kumimoji="1" lang="en-US" altLang="zh-CN" sz="2400" dirty="0"/>
          </a:p>
          <a:p>
            <a:endParaRPr kumimoji="1" lang="zh-CN" altLang="en-US" sz="2400" dirty="0"/>
          </a:p>
        </p:txBody>
      </p:sp>
      <p:sp>
        <p:nvSpPr>
          <p:cNvPr id="2" name="标题 1">
            <a:extLst>
              <a:ext uri="{FF2B5EF4-FFF2-40B4-BE49-F238E27FC236}">
                <a16:creationId xmlns:a16="http://schemas.microsoft.com/office/drawing/2014/main" id="{5EE9B99E-38D4-C64A-B469-59F435A26769}"/>
              </a:ext>
            </a:extLst>
          </p:cNvPr>
          <p:cNvSpPr>
            <a:spLocks noGrp="1"/>
          </p:cNvSpPr>
          <p:nvPr>
            <p:ph type="title"/>
          </p:nvPr>
        </p:nvSpPr>
        <p:spPr/>
        <p:txBody>
          <a:bodyPr/>
          <a:lstStyle/>
          <a:p>
            <a:r>
              <a:rPr kumimoji="1" lang="zh-CN" altLang="en-US" dirty="0"/>
              <a:t>通用操作系统：</a:t>
            </a:r>
            <a:r>
              <a:rPr kumimoji="1" lang="en-US" altLang="zh-CN" dirty="0"/>
              <a:t>OS/360</a:t>
            </a:r>
            <a:endParaRPr kumimoji="1" lang="zh-CN" altLang="en-US" dirty="0"/>
          </a:p>
        </p:txBody>
      </p:sp>
      <p:pic>
        <p:nvPicPr>
          <p:cNvPr id="5" name="图片 4">
            <a:extLst>
              <a:ext uri="{FF2B5EF4-FFF2-40B4-BE49-F238E27FC236}">
                <a16:creationId xmlns:a16="http://schemas.microsoft.com/office/drawing/2014/main" id="{C90405EB-35AD-C54C-A606-70252D2263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536" y="1345332"/>
            <a:ext cx="4008775" cy="3422665"/>
          </a:xfrm>
          <a:prstGeom prst="rect">
            <a:avLst/>
          </a:prstGeom>
        </p:spPr>
      </p:pic>
      <p:sp>
        <p:nvSpPr>
          <p:cNvPr id="6" name="灯片编号占位符 3">
            <a:extLst>
              <a:ext uri="{FF2B5EF4-FFF2-40B4-BE49-F238E27FC236}">
                <a16:creationId xmlns:a16="http://schemas.microsoft.com/office/drawing/2014/main" id="{37BDE6BC-3AB5-2F4C-BE8E-987BF735D3AB}"/>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7</a:t>
            </a:fld>
            <a:endParaRPr lang="zh-CN" altLang="en-US"/>
          </a:p>
        </p:txBody>
      </p:sp>
    </p:spTree>
    <p:extLst>
      <p:ext uri="{BB962C8B-B14F-4D97-AF65-F5344CB8AC3E}">
        <p14:creationId xmlns:p14="http://schemas.microsoft.com/office/powerpoint/2010/main" val="2606439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1A365-6B5F-9442-A693-171506FB0A73}"/>
              </a:ext>
            </a:extLst>
          </p:cNvPr>
          <p:cNvSpPr>
            <a:spLocks noGrp="1"/>
          </p:cNvSpPr>
          <p:nvPr>
            <p:ph type="title"/>
          </p:nvPr>
        </p:nvSpPr>
        <p:spPr/>
        <p:txBody>
          <a:bodyPr/>
          <a:lstStyle/>
          <a:p>
            <a:r>
              <a:rPr kumimoji="1" lang="zh-CN" altLang="en-US" dirty="0"/>
              <a:t>分时与多任务：</a:t>
            </a:r>
            <a:r>
              <a:rPr kumimoji="1" lang="en-US" altLang="zh-CN" dirty="0"/>
              <a:t>Multics/Unix/Linux</a:t>
            </a:r>
            <a:endParaRPr kumimoji="1" lang="zh-CN" altLang="en-US" dirty="0"/>
          </a:p>
        </p:txBody>
      </p:sp>
      <p:pic>
        <p:nvPicPr>
          <p:cNvPr id="2050" name="Picture 2" descr="Multics logo.gif">
            <a:extLst>
              <a:ext uri="{FF2B5EF4-FFF2-40B4-BE49-F238E27FC236}">
                <a16:creationId xmlns:a16="http://schemas.microsoft.com/office/drawing/2014/main" id="{0492FDD7-165C-AD41-BD1A-900005FE5D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0204" y="1354235"/>
            <a:ext cx="2074806" cy="19918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IX”的图片搜索结果">
            <a:extLst>
              <a:ext uri="{FF2B5EF4-FFF2-40B4-BE49-F238E27FC236}">
                <a16:creationId xmlns:a16="http://schemas.microsoft.com/office/drawing/2014/main" id="{FD4EA940-6815-7748-801D-7F2B371715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204" y="3460644"/>
            <a:ext cx="3690257" cy="1845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ar/folders/zm/zqb07wy51jj6538_cyl_vf300000gn/T/com.microsoft.Powerpoint/WebArchiveCopyPasteTempFiles/p4374">
            <a:extLst>
              <a:ext uri="{FF2B5EF4-FFF2-40B4-BE49-F238E27FC236}">
                <a16:creationId xmlns:a16="http://schemas.microsoft.com/office/drawing/2014/main" id="{7029228C-CC4E-CA48-926C-27C7A72BB0A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85801" y="1339500"/>
            <a:ext cx="1621742" cy="1910952"/>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a:extLst>
              <a:ext uri="{FF2B5EF4-FFF2-40B4-BE49-F238E27FC236}">
                <a16:creationId xmlns:a16="http://schemas.microsoft.com/office/drawing/2014/main" id="{454A33D6-BF36-3146-A175-1E1CA47ED435}"/>
              </a:ext>
            </a:extLst>
          </p:cNvPr>
          <p:cNvSpPr/>
          <p:nvPr/>
        </p:nvSpPr>
        <p:spPr bwMode="auto">
          <a:xfrm>
            <a:off x="4716017" y="1410791"/>
            <a:ext cx="3970783"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Multics: Fernando </a:t>
            </a:r>
            <a:r>
              <a:rPr lang="en-US" altLang="zh-CN" sz="2000" dirty="0" err="1">
                <a:solidFill>
                  <a:srgbClr val="000000"/>
                </a:solidFill>
                <a:latin typeface="+mn-ea"/>
              </a:rPr>
              <a:t>Corbató</a:t>
            </a:r>
            <a:r>
              <a:rPr lang="en-US" altLang="zh-CN" sz="2000" dirty="0">
                <a:solidFill>
                  <a:srgbClr val="000000"/>
                </a:solidFill>
                <a:latin typeface="+mn-ea"/>
              </a:rPr>
              <a:t> (1990</a:t>
            </a:r>
            <a:r>
              <a:rPr lang="zh-CN" altLang="en-US" sz="2000" dirty="0">
                <a:solidFill>
                  <a:srgbClr val="000000"/>
                </a:solidFill>
                <a:latin typeface="+mn-ea"/>
              </a:rPr>
              <a:t>年图灵奖</a:t>
            </a:r>
            <a:r>
              <a:rPr lang="en-US" altLang="zh-CN" sz="2000" dirty="0">
                <a:solidFill>
                  <a:srgbClr val="000000"/>
                </a:solidFill>
                <a:latin typeface="+mn-ea"/>
              </a:rPr>
              <a:t>) MIT/GE, 1964 </a:t>
            </a:r>
          </a:p>
          <a:p>
            <a:pPr defTabSz="601266" fontAlgn="base">
              <a:spcBef>
                <a:spcPct val="0"/>
              </a:spcBef>
              <a:spcAft>
                <a:spcPct val="0"/>
              </a:spcAft>
            </a:pPr>
            <a:r>
              <a:rPr lang="zh-CN" altLang="en-US" sz="2000" dirty="0">
                <a:solidFill>
                  <a:srgbClr val="000000"/>
                </a:solidFill>
                <a:latin typeface="+mn-ea"/>
              </a:rPr>
              <a:t>分时，文件系统，动态链接等</a:t>
            </a:r>
          </a:p>
        </p:txBody>
      </p:sp>
      <p:sp>
        <p:nvSpPr>
          <p:cNvPr id="10" name="圆角矩形 9">
            <a:extLst>
              <a:ext uri="{FF2B5EF4-FFF2-40B4-BE49-F238E27FC236}">
                <a16:creationId xmlns:a16="http://schemas.microsoft.com/office/drawing/2014/main" id="{FCFA58D3-F509-1541-928F-BE25E8E77828}"/>
              </a:ext>
            </a:extLst>
          </p:cNvPr>
          <p:cNvSpPr/>
          <p:nvPr/>
        </p:nvSpPr>
        <p:spPr bwMode="auto">
          <a:xfrm>
            <a:off x="4716017" y="2971839"/>
            <a:ext cx="3970783"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Unix: Ken Thompson, Dennis Ritchie (1983</a:t>
            </a:r>
            <a:r>
              <a:rPr lang="zh-CN" altLang="en-US" sz="2000" dirty="0">
                <a:solidFill>
                  <a:srgbClr val="000000"/>
                </a:solidFill>
                <a:latin typeface="+mn-ea"/>
              </a:rPr>
              <a:t>年图灵奖</a:t>
            </a:r>
            <a:r>
              <a:rPr lang="en-US" altLang="zh-CN" sz="2000" dirty="0">
                <a:solidFill>
                  <a:srgbClr val="000000"/>
                </a:solidFill>
                <a:latin typeface="+mn-ea"/>
              </a:rPr>
              <a:t>), 1969</a:t>
            </a:r>
          </a:p>
          <a:p>
            <a:pPr defTabSz="601266" fontAlgn="base">
              <a:spcBef>
                <a:spcPct val="0"/>
              </a:spcBef>
              <a:spcAft>
                <a:spcPct val="0"/>
              </a:spcAft>
            </a:pPr>
            <a:r>
              <a:rPr lang="en-US" altLang="zh-CN" sz="2000" dirty="0">
                <a:solidFill>
                  <a:srgbClr val="000000"/>
                </a:solidFill>
                <a:latin typeface="+mn-ea"/>
              </a:rPr>
              <a:t>Shell</a:t>
            </a:r>
            <a:r>
              <a:rPr lang="zh-CN" altLang="en-US" sz="2000" dirty="0">
                <a:solidFill>
                  <a:srgbClr val="000000"/>
                </a:solidFill>
                <a:latin typeface="+mn-ea"/>
              </a:rPr>
              <a:t>，层次化文件系统</a:t>
            </a:r>
          </a:p>
        </p:txBody>
      </p:sp>
      <p:sp>
        <p:nvSpPr>
          <p:cNvPr id="11" name="圆角矩形 10">
            <a:extLst>
              <a:ext uri="{FF2B5EF4-FFF2-40B4-BE49-F238E27FC236}">
                <a16:creationId xmlns:a16="http://schemas.microsoft.com/office/drawing/2014/main" id="{6CA39A9C-FAE8-9347-AC66-7B7DC2F602A6}"/>
              </a:ext>
            </a:extLst>
          </p:cNvPr>
          <p:cNvSpPr/>
          <p:nvPr/>
        </p:nvSpPr>
        <p:spPr bwMode="auto">
          <a:xfrm>
            <a:off x="4716017" y="4532886"/>
            <a:ext cx="3970783" cy="77288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Linux: Linus Torvalds, 1991</a:t>
            </a:r>
          </a:p>
          <a:p>
            <a:pPr defTabSz="601266" fontAlgn="base">
              <a:spcBef>
                <a:spcPct val="0"/>
              </a:spcBef>
              <a:spcAft>
                <a:spcPct val="0"/>
              </a:spcAft>
            </a:pPr>
            <a:r>
              <a:rPr lang="zh-CN" altLang="en-US" sz="2000" dirty="0">
                <a:solidFill>
                  <a:srgbClr val="000000"/>
                </a:solidFill>
                <a:latin typeface="+mn-ea"/>
              </a:rPr>
              <a:t>最流行的开源操作系统</a:t>
            </a:r>
          </a:p>
        </p:txBody>
      </p:sp>
      <p:sp>
        <p:nvSpPr>
          <p:cNvPr id="7" name="下箭头 6">
            <a:extLst>
              <a:ext uri="{FF2B5EF4-FFF2-40B4-BE49-F238E27FC236}">
                <a16:creationId xmlns:a16="http://schemas.microsoft.com/office/drawing/2014/main" id="{DED94EC1-4180-D844-A6F0-975443E11266}"/>
              </a:ext>
            </a:extLst>
          </p:cNvPr>
          <p:cNvSpPr/>
          <p:nvPr/>
        </p:nvSpPr>
        <p:spPr bwMode="auto">
          <a:xfrm>
            <a:off x="6600579" y="2577539"/>
            <a:ext cx="509037"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16" name="下箭头 15">
            <a:extLst>
              <a:ext uri="{FF2B5EF4-FFF2-40B4-BE49-F238E27FC236}">
                <a16:creationId xmlns:a16="http://schemas.microsoft.com/office/drawing/2014/main" id="{7AFC7E90-C177-4B4C-BC24-69F840DD6692}"/>
              </a:ext>
            </a:extLst>
          </p:cNvPr>
          <p:cNvSpPr/>
          <p:nvPr/>
        </p:nvSpPr>
        <p:spPr bwMode="auto">
          <a:xfrm>
            <a:off x="6592007" y="4150513"/>
            <a:ext cx="509037"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12" name="灯片编号占位符 3">
            <a:extLst>
              <a:ext uri="{FF2B5EF4-FFF2-40B4-BE49-F238E27FC236}">
                <a16:creationId xmlns:a16="http://schemas.microsoft.com/office/drawing/2014/main" id="{EC3AEC82-2792-F549-9D48-BEDEE265263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a:t>
            </a:fld>
            <a:endParaRPr lang="zh-CN" altLang="en-US"/>
          </a:p>
        </p:txBody>
      </p:sp>
    </p:spTree>
    <p:extLst>
      <p:ext uri="{BB962C8B-B14F-4D97-AF65-F5344CB8AC3E}">
        <p14:creationId xmlns:p14="http://schemas.microsoft.com/office/powerpoint/2010/main" val="394577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A4DFD-12C8-C64C-A0EE-CD7941143A94}"/>
              </a:ext>
            </a:extLst>
          </p:cNvPr>
          <p:cNvSpPr>
            <a:spLocks noGrp="1"/>
          </p:cNvSpPr>
          <p:nvPr>
            <p:ph type="title"/>
          </p:nvPr>
        </p:nvSpPr>
        <p:spPr/>
        <p:txBody>
          <a:bodyPr>
            <a:normAutofit fontScale="90000"/>
          </a:bodyPr>
          <a:lstStyle/>
          <a:p>
            <a:r>
              <a:rPr kumimoji="1" lang="zh-CN" altLang="en-US" dirty="0"/>
              <a:t>图形界面：</a:t>
            </a:r>
            <a:r>
              <a:rPr lang="en-US" altLang="zh-CN" b="1" dirty="0"/>
              <a:t> Xerox</a:t>
            </a:r>
            <a:r>
              <a:rPr lang="en-US" altLang="zh-CN" dirty="0"/>
              <a:t> Alto/</a:t>
            </a:r>
            <a:r>
              <a:rPr kumimoji="1" lang="en-US" altLang="zh-CN" dirty="0"/>
              <a:t>MacOS/Windows</a:t>
            </a:r>
            <a:endParaRPr kumimoji="1" lang="zh-CN" altLang="en-US" dirty="0"/>
          </a:p>
        </p:txBody>
      </p:sp>
      <p:sp>
        <p:nvSpPr>
          <p:cNvPr id="4" name="圆角矩形 3">
            <a:extLst>
              <a:ext uri="{FF2B5EF4-FFF2-40B4-BE49-F238E27FC236}">
                <a16:creationId xmlns:a16="http://schemas.microsoft.com/office/drawing/2014/main" id="{630C7309-09A0-F149-95CB-EC268ED6C97B}"/>
              </a:ext>
            </a:extLst>
          </p:cNvPr>
          <p:cNvSpPr/>
          <p:nvPr/>
        </p:nvSpPr>
        <p:spPr bwMode="auto">
          <a:xfrm>
            <a:off x="4716016" y="1345332"/>
            <a:ext cx="4176464"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Xerox Alto</a:t>
            </a:r>
            <a:r>
              <a:rPr lang="zh-CN" altLang="en-US" dirty="0">
                <a:solidFill>
                  <a:srgbClr val="000000"/>
                </a:solidFill>
                <a:latin typeface="+mn-ea"/>
              </a:rPr>
              <a:t> （</a:t>
            </a:r>
            <a:r>
              <a:rPr lang="en-US" altLang="zh-CN" dirty="0">
                <a:solidFill>
                  <a:srgbClr val="000000"/>
                </a:solidFill>
                <a:latin typeface="+mn-ea"/>
              </a:rPr>
              <a:t>1973</a:t>
            </a:r>
            <a:r>
              <a:rPr lang="zh-CN" altLang="en-US" dirty="0">
                <a:solidFill>
                  <a:srgbClr val="000000"/>
                </a:solidFill>
                <a:latin typeface="+mn-ea"/>
              </a:rPr>
              <a:t>）</a:t>
            </a:r>
            <a:r>
              <a:rPr lang="en-US" altLang="zh-CN" dirty="0">
                <a:solidFill>
                  <a:srgbClr val="000000"/>
                </a:solidFill>
                <a:latin typeface="+mn-ea"/>
              </a:rPr>
              <a:t>:</a:t>
            </a:r>
            <a:r>
              <a:rPr lang="zh-CN" altLang="en-US" dirty="0">
                <a:solidFill>
                  <a:srgbClr val="000000"/>
                </a:solidFill>
                <a:latin typeface="+mn-ea"/>
              </a:rPr>
              <a:t> 第一个图形化操作系统，首次使用鼠标 （</a:t>
            </a:r>
            <a:r>
              <a:rPr lang="en-US" altLang="zh-CN" dirty="0">
                <a:solidFill>
                  <a:srgbClr val="000000"/>
                </a:solidFill>
                <a:latin typeface="+mn-ea"/>
              </a:rPr>
              <a:t> Chuck Thacker</a:t>
            </a:r>
            <a:r>
              <a:rPr lang="zh-CN" altLang="en-US" dirty="0">
                <a:solidFill>
                  <a:srgbClr val="000000"/>
                </a:solidFill>
                <a:latin typeface="+mn-ea"/>
              </a:rPr>
              <a:t>，</a:t>
            </a:r>
            <a:r>
              <a:rPr lang="en-US" altLang="zh-CN" dirty="0">
                <a:solidFill>
                  <a:srgbClr val="000000"/>
                </a:solidFill>
                <a:latin typeface="+mn-ea"/>
              </a:rPr>
              <a:t>2009</a:t>
            </a:r>
            <a:r>
              <a:rPr lang="zh-CN" altLang="en-US" dirty="0">
                <a:solidFill>
                  <a:srgbClr val="000000"/>
                </a:solidFill>
                <a:latin typeface="+mn-ea"/>
              </a:rPr>
              <a:t>年图灵奖）</a:t>
            </a:r>
          </a:p>
        </p:txBody>
      </p:sp>
      <p:sp>
        <p:nvSpPr>
          <p:cNvPr id="5" name="圆角矩形 4">
            <a:extLst>
              <a:ext uri="{FF2B5EF4-FFF2-40B4-BE49-F238E27FC236}">
                <a16:creationId xmlns:a16="http://schemas.microsoft.com/office/drawing/2014/main" id="{A24C892F-D4B2-DB42-BBD8-FA4F57FB6E42}"/>
              </a:ext>
            </a:extLst>
          </p:cNvPr>
          <p:cNvSpPr/>
          <p:nvPr/>
        </p:nvSpPr>
        <p:spPr bwMode="auto">
          <a:xfrm>
            <a:off x="4716016" y="2906380"/>
            <a:ext cx="4176464"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Mac OS (Apple LISA, 1983):</a:t>
            </a:r>
            <a:r>
              <a:rPr lang="en-US" altLang="zh-CN" dirty="0">
                <a:latin typeface="+mn-ea"/>
              </a:rPr>
              <a:t>1979</a:t>
            </a:r>
            <a:r>
              <a:rPr lang="zh-CN" altLang="en-US" dirty="0">
                <a:latin typeface="+mn-ea"/>
              </a:rPr>
              <a:t>年乔布斯访问</a:t>
            </a:r>
            <a:r>
              <a:rPr lang="en-US" altLang="zh-CN" dirty="0">
                <a:latin typeface="+mn-ea"/>
              </a:rPr>
              <a:t>Xerox PARC</a:t>
            </a:r>
            <a:r>
              <a:rPr lang="zh-CN" altLang="en-US" dirty="0">
                <a:latin typeface="+mn-ea"/>
              </a:rPr>
              <a:t>，意识到</a:t>
            </a:r>
            <a:r>
              <a:rPr lang="en-US" altLang="zh-CN" dirty="0">
                <a:latin typeface="+mn-ea"/>
              </a:rPr>
              <a:t>GUI</a:t>
            </a:r>
            <a:r>
              <a:rPr lang="zh-CN" altLang="en-US" dirty="0">
                <a:latin typeface="+mn-ea"/>
              </a:rPr>
              <a:t>的重要性</a:t>
            </a:r>
            <a:r>
              <a:rPr lang="zh-CN" altLang="en-US" dirty="0">
                <a:solidFill>
                  <a:srgbClr val="000000"/>
                </a:solidFill>
                <a:latin typeface="+mn-ea"/>
              </a:rPr>
              <a:t>，买下了</a:t>
            </a:r>
            <a:r>
              <a:rPr lang="en-US" altLang="zh-CN" dirty="0">
                <a:solidFill>
                  <a:srgbClr val="000000"/>
                </a:solidFill>
                <a:latin typeface="+mn-ea"/>
              </a:rPr>
              <a:t>GUI</a:t>
            </a:r>
            <a:r>
              <a:rPr lang="zh-CN" altLang="en-US" dirty="0">
                <a:solidFill>
                  <a:srgbClr val="000000"/>
                </a:solidFill>
                <a:latin typeface="+mn-ea"/>
              </a:rPr>
              <a:t>进行研究</a:t>
            </a:r>
          </a:p>
        </p:txBody>
      </p:sp>
      <p:sp>
        <p:nvSpPr>
          <p:cNvPr id="6" name="圆角矩形 5">
            <a:extLst>
              <a:ext uri="{FF2B5EF4-FFF2-40B4-BE49-F238E27FC236}">
                <a16:creationId xmlns:a16="http://schemas.microsoft.com/office/drawing/2014/main" id="{B88F9EA1-DE25-FC4D-A1C7-03D649071362}"/>
              </a:ext>
            </a:extLst>
          </p:cNvPr>
          <p:cNvSpPr/>
          <p:nvPr/>
        </p:nvSpPr>
        <p:spPr bwMode="auto">
          <a:xfrm>
            <a:off x="4716016" y="4467428"/>
            <a:ext cx="4176464" cy="850159"/>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Windows</a:t>
            </a:r>
            <a:r>
              <a:rPr lang="zh-CN" altLang="en-US" dirty="0">
                <a:solidFill>
                  <a:srgbClr val="000000"/>
                </a:solidFill>
                <a:latin typeface="+mn-ea"/>
              </a:rPr>
              <a:t> </a:t>
            </a:r>
            <a:r>
              <a:rPr lang="en-US" altLang="zh-CN" dirty="0">
                <a:solidFill>
                  <a:srgbClr val="000000"/>
                </a:solidFill>
                <a:latin typeface="+mn-ea"/>
              </a:rPr>
              <a:t>1.0</a:t>
            </a:r>
            <a:r>
              <a:rPr lang="zh-CN" altLang="en-US" dirty="0">
                <a:solidFill>
                  <a:srgbClr val="000000"/>
                </a:solidFill>
                <a:latin typeface="+mn-ea"/>
              </a:rPr>
              <a:t> （</a:t>
            </a:r>
            <a:r>
              <a:rPr lang="en-US" altLang="zh-CN" dirty="0">
                <a:solidFill>
                  <a:srgbClr val="000000"/>
                </a:solidFill>
                <a:latin typeface="+mn-ea"/>
              </a:rPr>
              <a:t>1985</a:t>
            </a:r>
            <a:r>
              <a:rPr lang="zh-CN" altLang="en-US" dirty="0">
                <a:solidFill>
                  <a:srgbClr val="000000"/>
                </a:solidFill>
                <a:latin typeface="+mn-ea"/>
              </a:rPr>
              <a:t>）</a:t>
            </a:r>
            <a:r>
              <a:rPr lang="en-US" altLang="zh-CN" dirty="0">
                <a:solidFill>
                  <a:srgbClr val="000000"/>
                </a:solidFill>
                <a:latin typeface="+mn-ea"/>
              </a:rPr>
              <a:t>:</a:t>
            </a:r>
            <a:r>
              <a:rPr lang="zh-CN" altLang="en-US" dirty="0">
                <a:solidFill>
                  <a:srgbClr val="000000"/>
                </a:solidFill>
                <a:latin typeface="+mn-ea"/>
              </a:rPr>
              <a:t> 基于图形界面的操作系统</a:t>
            </a:r>
          </a:p>
        </p:txBody>
      </p:sp>
      <p:sp>
        <p:nvSpPr>
          <p:cNvPr id="7" name="下箭头 6">
            <a:extLst>
              <a:ext uri="{FF2B5EF4-FFF2-40B4-BE49-F238E27FC236}">
                <a16:creationId xmlns:a16="http://schemas.microsoft.com/office/drawing/2014/main" id="{79451923-401B-6847-9932-81DDF28349E2}"/>
              </a:ext>
            </a:extLst>
          </p:cNvPr>
          <p:cNvSpPr/>
          <p:nvPr/>
        </p:nvSpPr>
        <p:spPr bwMode="auto">
          <a:xfrm>
            <a:off x="6600579" y="2512080"/>
            <a:ext cx="531495"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8" name="下箭头 7">
            <a:extLst>
              <a:ext uri="{FF2B5EF4-FFF2-40B4-BE49-F238E27FC236}">
                <a16:creationId xmlns:a16="http://schemas.microsoft.com/office/drawing/2014/main" id="{C1834361-0314-844A-B126-AF7F1F923498}"/>
              </a:ext>
            </a:extLst>
          </p:cNvPr>
          <p:cNvSpPr/>
          <p:nvPr/>
        </p:nvSpPr>
        <p:spPr bwMode="auto">
          <a:xfrm>
            <a:off x="6592007" y="4085054"/>
            <a:ext cx="531495"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pic>
        <p:nvPicPr>
          <p:cNvPr id="3074" name="Picture 2" descr="Xerox Alto mit Rechner.JPG">
            <a:extLst>
              <a:ext uri="{FF2B5EF4-FFF2-40B4-BE49-F238E27FC236}">
                <a16:creationId xmlns:a16="http://schemas.microsoft.com/office/drawing/2014/main" id="{AEAACDF3-46FB-2843-A514-810E0AA91D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354" y="1921395"/>
            <a:ext cx="2286000" cy="271782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AC9D334-0996-424E-A77D-4122DA79E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067" y="1921395"/>
            <a:ext cx="2045095" cy="2717824"/>
          </a:xfrm>
          <a:prstGeom prst="rect">
            <a:avLst/>
          </a:prstGeom>
        </p:spPr>
      </p:pic>
      <p:sp>
        <p:nvSpPr>
          <p:cNvPr id="10" name="文本框 9">
            <a:extLst>
              <a:ext uri="{FF2B5EF4-FFF2-40B4-BE49-F238E27FC236}">
                <a16:creationId xmlns:a16="http://schemas.microsoft.com/office/drawing/2014/main" id="{E98EF773-0A2F-C940-96BD-13EF44D90913}"/>
              </a:ext>
            </a:extLst>
          </p:cNvPr>
          <p:cNvSpPr txBox="1"/>
          <p:nvPr/>
        </p:nvSpPr>
        <p:spPr>
          <a:xfrm>
            <a:off x="41654" y="5153964"/>
            <a:ext cx="3918600" cy="300082"/>
          </a:xfrm>
          <a:prstGeom prst="rect">
            <a:avLst/>
          </a:prstGeom>
          <a:noFill/>
        </p:spPr>
        <p:txBody>
          <a:bodyPr wrap="square" rtlCol="0">
            <a:spAutoFit/>
          </a:bodyPr>
          <a:lstStyle/>
          <a:p>
            <a:r>
              <a:rPr kumimoji="1" lang="en-US" altLang="zh-CN" sz="1350" dirty="0">
                <a:solidFill>
                  <a:srgbClr val="000000"/>
                </a:solidFill>
              </a:rPr>
              <a:t>Credit: https://</a:t>
            </a:r>
            <a:r>
              <a:rPr kumimoji="1" lang="en-US" altLang="zh-CN" sz="1350" dirty="0" err="1">
                <a:solidFill>
                  <a:srgbClr val="000000"/>
                </a:solidFill>
              </a:rPr>
              <a:t>zh.wikipedia.org</a:t>
            </a:r>
            <a:r>
              <a:rPr kumimoji="1" lang="en-US" altLang="zh-CN" sz="1350" dirty="0">
                <a:solidFill>
                  <a:srgbClr val="000000"/>
                </a:solidFill>
              </a:rPr>
              <a:t>/wiki/</a:t>
            </a:r>
            <a:r>
              <a:rPr kumimoji="1" lang="en-US" altLang="zh-CN" sz="1350" dirty="0" err="1">
                <a:solidFill>
                  <a:srgbClr val="000000"/>
                </a:solidFill>
              </a:rPr>
              <a:t>Xerox_Alto</a:t>
            </a:r>
            <a:endParaRPr kumimoji="1" lang="zh-CN" altLang="en-US" sz="1350" dirty="0">
              <a:solidFill>
                <a:srgbClr val="000000"/>
              </a:solidFill>
            </a:endParaRPr>
          </a:p>
        </p:txBody>
      </p:sp>
      <p:sp>
        <p:nvSpPr>
          <p:cNvPr id="11" name="灯片编号占位符 3">
            <a:extLst>
              <a:ext uri="{FF2B5EF4-FFF2-40B4-BE49-F238E27FC236}">
                <a16:creationId xmlns:a16="http://schemas.microsoft.com/office/drawing/2014/main" id="{D5E81C45-1A83-B944-B4B6-C4D74ED2CE54}"/>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9</a:t>
            </a:fld>
            <a:endParaRPr lang="zh-CN" altLang="en-US"/>
          </a:p>
        </p:txBody>
      </p:sp>
    </p:spTree>
    <p:extLst>
      <p:ext uri="{BB962C8B-B14F-4D97-AF65-F5344CB8AC3E}">
        <p14:creationId xmlns:p14="http://schemas.microsoft.com/office/powerpoint/2010/main" val="1496820130"/>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34094</TotalTime>
  <Words>4011</Words>
  <Application>Microsoft Office PowerPoint</Application>
  <PresentationFormat>全屏显示(16:10)</PresentationFormat>
  <Paragraphs>591</Paragraphs>
  <Slides>58</Slides>
  <Notes>17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58</vt:i4>
      </vt:variant>
    </vt:vector>
  </HeadingPairs>
  <TitlesOfParts>
    <vt:vector size="71" baseType="lpstr">
      <vt:lpstr>FrutigerNext LT Regular</vt:lpstr>
      <vt:lpstr>DengXian</vt:lpstr>
      <vt:lpstr>SimSun</vt:lpstr>
      <vt:lpstr>微软雅黑</vt:lpstr>
      <vt:lpstr>微软雅黑</vt:lpstr>
      <vt:lpstr>Arial</vt:lpstr>
      <vt:lpstr>Calibri</vt:lpstr>
      <vt:lpstr>Consolas</vt:lpstr>
      <vt:lpstr>Times</vt:lpstr>
      <vt:lpstr>Times New Roman</vt:lpstr>
      <vt:lpstr>Wingdings</vt:lpstr>
      <vt:lpstr>Office 主题​​</vt:lpstr>
      <vt:lpstr>1_Office 主题​​</vt:lpstr>
      <vt:lpstr>操作系统的演化</vt:lpstr>
      <vt:lpstr>版权声明</vt:lpstr>
      <vt:lpstr>大纲</vt:lpstr>
      <vt:lpstr>操作系统的简单历史</vt:lpstr>
      <vt:lpstr>计算机诞生时的操作员</vt:lpstr>
      <vt:lpstr>批处理操作系统：GM-NAA I/O </vt:lpstr>
      <vt:lpstr>通用操作系统：OS/360</vt:lpstr>
      <vt:lpstr>分时与多任务：Multics/Unix/Linux</vt:lpstr>
      <vt:lpstr>图形界面： Xerox Alto/MacOS/Windows</vt:lpstr>
      <vt:lpstr>现代操作系统</vt:lpstr>
      <vt:lpstr>现代操作系统</vt:lpstr>
      <vt:lpstr>今天，操作系统空前繁荣</vt:lpstr>
      <vt:lpstr>操作系统的定义</vt:lpstr>
      <vt:lpstr>什么是操作系统？</vt:lpstr>
      <vt:lpstr>操作系统：在硬件和应用之间的软件层</vt:lpstr>
      <vt:lpstr>究竟什么是操作系统？</vt:lpstr>
      <vt:lpstr>从 Hello World 说起</vt:lpstr>
      <vt:lpstr>操作系统考虑的一些问题</vt:lpstr>
      <vt:lpstr>操作系统为应用提供的服务（部分）</vt:lpstr>
      <vt:lpstr>操作系统对应用的管理（部分）</vt:lpstr>
      <vt:lpstr>操作系统的功能：管理</vt:lpstr>
      <vt:lpstr>操作系统的功能：管理</vt:lpstr>
      <vt:lpstr>为什么要有操作系统？</vt:lpstr>
      <vt:lpstr>应用与操作系统的解耦</vt:lpstr>
      <vt:lpstr>特权级的必要性</vt:lpstr>
      <vt:lpstr>操作系统的分化</vt:lpstr>
      <vt:lpstr>对硬件（CPU）的要求</vt:lpstr>
      <vt:lpstr>非特权部分与特权部分的交互</vt:lpstr>
      <vt:lpstr>Hello运行中的系统调用（strace）</vt:lpstr>
      <vt:lpstr>问题</vt:lpstr>
      <vt:lpstr>问题</vt:lpstr>
      <vt:lpstr>操作系统的两种演化</vt:lpstr>
      <vt:lpstr>例：图形界面是在用户态还是内核态？</vt:lpstr>
      <vt:lpstr>操作系统当前的挑战</vt:lpstr>
      <vt:lpstr>AIoT: AI + IoT + 5G + Cloud + …</vt:lpstr>
      <vt:lpstr>“数字化转型，以操作系统为核心的平台化系统软件是关键”</vt:lpstr>
      <vt:lpstr>趋势-1：从封闭到开放，再到封闭</vt:lpstr>
      <vt:lpstr>趋势-2：从专用到通用，再到专用</vt:lpstr>
      <vt:lpstr>趋势-3：从简单到复杂，到更复杂</vt:lpstr>
      <vt:lpstr>一个芯片上的OS不是单一OS，而是一组OS</vt:lpstr>
      <vt:lpstr>计算机硬件在新应用需求下迅猛发展</vt:lpstr>
      <vt:lpstr>操作系统：传统开源模式在特定场景开始走向窘境</vt:lpstr>
      <vt:lpstr>智能驾驶、智能家庭等新场景需要新的操作系统</vt:lpstr>
      <vt:lpstr>为什么学习操作系统</vt:lpstr>
      <vt:lpstr>为什么学习操作系统？</vt:lpstr>
      <vt:lpstr>为什么学习操作系统？</vt:lpstr>
      <vt:lpstr>图灵奖与操作系统的演变</vt:lpstr>
      <vt:lpstr>这门课程希望带给大家的能力</vt:lpstr>
      <vt:lpstr>课程的特点：抽象与具体</vt:lpstr>
      <vt:lpstr>为什么操作系统比较难/有意思？</vt:lpstr>
      <vt:lpstr>操作系统的机遇和挑战</vt:lpstr>
      <vt:lpstr>计算机硬件在新应用需求下迅猛发展</vt:lpstr>
      <vt:lpstr>课程信息</vt:lpstr>
      <vt:lpstr>从应用的视角看操作系统</vt:lpstr>
      <vt:lpstr>PowerPoint 演示文稿</vt:lpstr>
      <vt:lpstr>课程信息</vt:lpstr>
      <vt:lpstr>课程评分</vt:lpstr>
      <vt:lpstr>欢迎进入 操作系统的世界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施 宸昊</cp:lastModifiedBy>
  <cp:revision>1121</cp:revision>
  <cp:lastPrinted>2020-03-02T13:38:09Z</cp:lastPrinted>
  <dcterms:created xsi:type="dcterms:W3CDTF">2017-11-24T09:35:45Z</dcterms:created>
  <dcterms:modified xsi:type="dcterms:W3CDTF">2023-01-02T08:37:05Z</dcterms:modified>
</cp:coreProperties>
</file>